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37FF42-0493-4533-BB45-2FA56279AC95}">
          <p14:sldIdLst>
            <p14:sldId id="260"/>
          </p14:sldIdLst>
        </p14:section>
        <p14:section name="Untitled Section" id="{E4CF610F-3F2F-4DD9-A22B-16341F946E45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Ward" initials="KW" lastIdx="9" clrIdx="0"/>
  <p:cmAuthor id="2" name="Ellen Montemarano" initials="EM" lastIdx="5" clrIdx="1">
    <p:extLst>
      <p:ext uri="{19B8F6BF-5375-455C-9EA6-DF929625EA0E}">
        <p15:presenceInfo xmlns:p15="http://schemas.microsoft.com/office/powerpoint/2012/main" userId="Ellen Montemarano" providerId="None"/>
      </p:ext>
    </p:extLst>
  </p:cmAuthor>
  <p:cmAuthor id="3" name="Brian Soldo" initials="BS" lastIdx="11" clrIdx="2">
    <p:extLst>
      <p:ext uri="{19B8F6BF-5375-455C-9EA6-DF929625EA0E}">
        <p15:presenceInfo xmlns:p15="http://schemas.microsoft.com/office/powerpoint/2012/main" userId="S::bsoldo@educationalresource.com::ae09e07f-cee7-4b2a-b2d7-3cc7d5a81cf7" providerId="AD"/>
      </p:ext>
    </p:extLst>
  </p:cmAuthor>
  <p:cmAuthor id="4" name="Helena Bauernschmitt" initials="HB" lastIdx="5" clrIdx="3">
    <p:extLst>
      <p:ext uri="{19B8F6BF-5375-455C-9EA6-DF929625EA0E}">
        <p15:presenceInfo xmlns:p15="http://schemas.microsoft.com/office/powerpoint/2012/main" userId="Helena Bauernschmitt" providerId="None"/>
      </p:ext>
    </p:extLst>
  </p:cmAuthor>
  <p:cmAuthor id="5" name="Leslie Nicholson" initials="LN" lastIdx="2" clrIdx="4">
    <p:extLst>
      <p:ext uri="{19B8F6BF-5375-455C-9EA6-DF929625EA0E}">
        <p15:presenceInfo xmlns:p15="http://schemas.microsoft.com/office/powerpoint/2012/main" userId="S::lnicholson@educationalresource.com::2f30969a-174d-4e34-b04a-e3b00dc13b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000"/>
    <a:srgbClr val="00A060"/>
    <a:srgbClr val="3774B7"/>
    <a:srgbClr val="7CC149"/>
    <a:srgbClr val="011C43"/>
    <a:srgbClr val="FF00FF"/>
    <a:srgbClr val="7E7E7E"/>
    <a:srgbClr val="429C97"/>
    <a:srgbClr val="A5A5A5"/>
    <a:srgbClr val="E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45" autoAdjust="0"/>
    <p:restoredTop sz="96253" autoAdjust="0"/>
  </p:normalViewPr>
  <p:slideViewPr>
    <p:cSldViewPr snapToGrid="0" snapToObjects="1">
      <p:cViewPr varScale="1">
        <p:scale>
          <a:sx n="57" d="100"/>
          <a:sy n="57" d="100"/>
        </p:scale>
        <p:origin x="2851" y="67"/>
      </p:cViewPr>
      <p:guideLst/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2" d="100"/>
          <a:sy n="132" d="100"/>
        </p:scale>
        <p:origin x="33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8D74F-6D62-4D66-8F1C-BD5E8F6BBF25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A000F-6744-4641-B436-501433F803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7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A000F-6744-4641-B436-501433F803A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16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3A000F-6744-4641-B436-501433F803A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1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0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18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8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6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3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3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8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4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2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7716-3F60-054E-8C39-6E8FB3C5A20A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F0D45-733C-7645-A29F-A014DBAD6F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9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EE6C73D-100C-9B42-BFA1-F61C85002BF4}"/>
              </a:ext>
            </a:extLst>
          </p:cNvPr>
          <p:cNvSpPr/>
          <p:nvPr/>
        </p:nvSpPr>
        <p:spPr>
          <a:xfrm>
            <a:off x="0" y="594"/>
            <a:ext cx="7798099" cy="100584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trike="sngStrike" dirty="0"/>
              <a:t>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988B093-52AE-CB48-B918-A6AFC5F8CA70}"/>
              </a:ext>
            </a:extLst>
          </p:cNvPr>
          <p:cNvSpPr/>
          <p:nvPr/>
        </p:nvSpPr>
        <p:spPr>
          <a:xfrm>
            <a:off x="0" y="1049964"/>
            <a:ext cx="7772400" cy="8604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14D9F1F-8E0F-3346-8EA6-5524820EAF21}"/>
              </a:ext>
            </a:extLst>
          </p:cNvPr>
          <p:cNvSpPr/>
          <p:nvPr/>
        </p:nvSpPr>
        <p:spPr>
          <a:xfrm>
            <a:off x="5335472" y="2996301"/>
            <a:ext cx="2106279" cy="2765226"/>
          </a:xfrm>
          <a:prstGeom prst="rect">
            <a:avLst/>
          </a:prstGeom>
          <a:solidFill>
            <a:schemeClr val="bg1"/>
          </a:solidFill>
          <a:ln w="76200">
            <a:solidFill>
              <a:srgbClr val="00A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1C62AC1-5C75-3142-A2D4-F0106066507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162070" y="3347118"/>
            <a:ext cx="2329375" cy="2239206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E232DFA-2FB1-7543-960D-0564F4002A90}"/>
              </a:ext>
            </a:extLst>
          </p:cNvPr>
          <p:cNvSpPr/>
          <p:nvPr/>
        </p:nvSpPr>
        <p:spPr>
          <a:xfrm>
            <a:off x="2345140" y="1113129"/>
            <a:ext cx="4988704" cy="1405828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Study</a:t>
            </a:r>
            <a:r>
              <a:rPr lang="en-US" sz="2800" b="1" dirty="0">
                <a:solidFill>
                  <a:srgbClr val="B50736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Description</a:t>
            </a:r>
          </a:p>
          <a:p>
            <a:pPr>
              <a:lnSpc>
                <a:spcPts val="158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 this study, the gpELISA (an assay that detects antibodies to varicella zoster virus [VRV] that have been partially purified) was used to compare the safety, tolerability, and immunogenicity of the Oka/Merck varicella vaccine and VARILRIX™ in healthy children between 12 months and 24 months of age.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C43137B-0011-B046-93B8-4E2D7A3424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11" t="18726" b="23415"/>
          <a:stretch/>
        </p:blipFill>
        <p:spPr>
          <a:xfrm>
            <a:off x="174814" y="9699395"/>
            <a:ext cx="748176" cy="232396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EE69F19-BD14-D947-86E4-47C7C94CFDF8}"/>
              </a:ext>
            </a:extLst>
          </p:cNvPr>
          <p:cNvSpPr/>
          <p:nvPr/>
        </p:nvSpPr>
        <p:spPr>
          <a:xfrm>
            <a:off x="92317" y="2923925"/>
            <a:ext cx="2468880" cy="785535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Study</a:t>
            </a:r>
            <a:r>
              <a:rPr lang="en-US" sz="2400" b="1" dirty="0">
                <a:solidFill>
                  <a:srgbClr val="00529E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Design</a:t>
            </a:r>
          </a:p>
          <a:p>
            <a:pPr lvl="0" algn="ctr">
              <a:lnSpc>
                <a:spcPts val="1580"/>
              </a:lnSpc>
              <a:spcBef>
                <a:spcPts val="600"/>
              </a:spcBef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This study was a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randomized, double-blinded, multicenter clinical study.</a:t>
            </a:r>
          </a:p>
          <a:p>
            <a:pPr algn="ctr">
              <a:lnSpc>
                <a:spcPts val="1580"/>
              </a:lnSpc>
              <a:spcBef>
                <a:spcPts val="900"/>
              </a:spcBef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Patient demographics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were similar across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treatment groups</a:t>
            </a:r>
          </a:p>
          <a:p>
            <a:pPr lvl="0" algn="ctr">
              <a:lnSpc>
                <a:spcPts val="1580"/>
              </a:lnSpc>
            </a:pPr>
            <a:endParaRPr lang="en-US" sz="11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ts val="1580"/>
              </a:lnSpc>
            </a:pPr>
            <a:r>
              <a:rPr 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Patients followed for </a:t>
            </a:r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</a:rPr>
              <a:t>42</a:t>
            </a:r>
            <a:r>
              <a:rPr lang="en-US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 </a:t>
            </a:r>
            <a:br>
              <a:rPr lang="en-US" sz="1100" b="1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days postvaccination </a:t>
            </a:r>
            <a:br>
              <a:rPr 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to monitor for adverse </a:t>
            </a:r>
            <a:br>
              <a:rPr 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reactions</a:t>
            </a:r>
            <a:endParaRPr lang="en-US" sz="1100" dirty="0">
              <a:solidFill>
                <a:prstClr val="black"/>
              </a:solidFill>
            </a:endParaRPr>
          </a:p>
          <a:p>
            <a:pPr algn="ctr">
              <a:lnSpc>
                <a:spcPts val="1580"/>
              </a:lnSpc>
              <a:spcBef>
                <a:spcPts val="900"/>
              </a:spcBef>
            </a:pP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lvl="0">
              <a:lnSpc>
                <a:spcPts val="1680"/>
              </a:lnSpc>
            </a:pP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Rounded Rectangle 4">
            <a:extLst>
              <a:ext uri="{FF2B5EF4-FFF2-40B4-BE49-F238E27FC236}">
                <a16:creationId xmlns:a16="http://schemas.microsoft.com/office/drawing/2014/main" id="{82EA0817-000E-4C57-A2C4-32D0BF2F2AF3}"/>
              </a:ext>
            </a:extLst>
          </p:cNvPr>
          <p:cNvSpPr/>
          <p:nvPr/>
        </p:nvSpPr>
        <p:spPr>
          <a:xfrm>
            <a:off x="410315" y="4967537"/>
            <a:ext cx="1507603" cy="775894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6C2DEA-97C4-4ECC-9FDC-76D822A48001}"/>
              </a:ext>
            </a:extLst>
          </p:cNvPr>
          <p:cNvSpPr txBox="1"/>
          <p:nvPr/>
        </p:nvSpPr>
        <p:spPr>
          <a:xfrm>
            <a:off x="251933" y="9258445"/>
            <a:ext cx="6665207" cy="474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Abbreviations: 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M-M-R™ II, measles, mumps, and rubella virus vaccine, live, MSD; PFU, plaque-forming units</a:t>
            </a:r>
          </a:p>
          <a:p>
            <a:pPr>
              <a:spcBef>
                <a:spcPts val="100"/>
              </a:spcBef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VARILRIX</a:t>
            </a:r>
            <a:r>
              <a:rPr lang="en-US" sz="8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TM 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is a registered trademark of the GlaxoSmithKline Group of Companies.</a:t>
            </a:r>
            <a:endParaRPr lang="en-US" sz="800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62AB6B5-F348-F341-8868-FD5AB7A8AA4D}"/>
              </a:ext>
            </a:extLst>
          </p:cNvPr>
          <p:cNvCxnSpPr>
            <a:cxnSpLocks/>
          </p:cNvCxnSpPr>
          <p:nvPr/>
        </p:nvCxnSpPr>
        <p:spPr>
          <a:xfrm>
            <a:off x="228600" y="2827355"/>
            <a:ext cx="73152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42DE412-CEFC-8241-93D1-57F2BE374D20}"/>
              </a:ext>
            </a:extLst>
          </p:cNvPr>
          <p:cNvCxnSpPr>
            <a:cxnSpLocks/>
          </p:cNvCxnSpPr>
          <p:nvPr/>
        </p:nvCxnSpPr>
        <p:spPr>
          <a:xfrm>
            <a:off x="228600" y="5947402"/>
            <a:ext cx="73152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E6A49B8-4540-8D49-A0DB-36B8F0B7B2DE}"/>
              </a:ext>
            </a:extLst>
          </p:cNvPr>
          <p:cNvCxnSpPr>
            <a:cxnSpLocks/>
          </p:cNvCxnSpPr>
          <p:nvPr/>
        </p:nvCxnSpPr>
        <p:spPr>
          <a:xfrm>
            <a:off x="4350437" y="6117819"/>
            <a:ext cx="0" cy="301752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5C599ED-4E28-7640-8622-D58CC0AB4BF6}"/>
              </a:ext>
            </a:extLst>
          </p:cNvPr>
          <p:cNvSpPr txBox="1"/>
          <p:nvPr/>
        </p:nvSpPr>
        <p:spPr>
          <a:xfrm>
            <a:off x="169703" y="6735931"/>
            <a:ext cx="3713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Healthy children</a:t>
            </a:r>
            <a:endParaRPr lang="en-US" sz="2800" b="1" dirty="0">
              <a:solidFill>
                <a:srgbClr val="00A060"/>
              </a:solidFill>
            </a:endParaRPr>
          </a:p>
        </p:txBody>
      </p:sp>
      <p:sp>
        <p:nvSpPr>
          <p:cNvPr id="105" name="Rounded Rectangle 4">
            <a:extLst>
              <a:ext uri="{FF2B5EF4-FFF2-40B4-BE49-F238E27FC236}">
                <a16:creationId xmlns:a16="http://schemas.microsoft.com/office/drawing/2014/main" id="{2E3AA310-EB0E-4473-8831-0D6A3DCADB85}"/>
              </a:ext>
            </a:extLst>
          </p:cNvPr>
          <p:cNvSpPr/>
          <p:nvPr/>
        </p:nvSpPr>
        <p:spPr>
          <a:xfrm>
            <a:off x="4537817" y="6120458"/>
            <a:ext cx="2921368" cy="1463040"/>
          </a:xfrm>
          <a:prstGeom prst="roundRect">
            <a:avLst>
              <a:gd name="adj" fmla="val 5601"/>
            </a:avLst>
          </a:prstGeom>
          <a:solidFill>
            <a:srgbClr val="3774B7"/>
          </a:solidFill>
          <a:ln w="28575">
            <a:solidFill>
              <a:schemeClr val="bg1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Primary efficacy endpoint: </a:t>
            </a:r>
          </a:p>
          <a:p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Between-group differences in the percent of patients with varicella antibody titers ≥5 gpELISA units </a:t>
            </a:r>
            <a:b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6 weeks postvaccination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4384D84-89C4-4ED3-9D0B-ABF0E6217B1A}"/>
              </a:ext>
            </a:extLst>
          </p:cNvPr>
          <p:cNvSpPr/>
          <p:nvPr/>
        </p:nvSpPr>
        <p:spPr>
          <a:xfrm>
            <a:off x="804041" y="9711362"/>
            <a:ext cx="5576459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231F20"/>
                </a:solidFill>
                <a:latin typeface="Century Gothic" charset="0"/>
                <a:ea typeface="Century Gothic" charset="0"/>
                <a:cs typeface="Century Gothic" charset="0"/>
              </a:rPr>
              <a:t>For Training Purposes Only Not for Promotional Use     HQ-VVX-00034  08/2019.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DD70EFE-D76C-C145-ABD7-FE75B080E45B}"/>
              </a:ext>
            </a:extLst>
          </p:cNvPr>
          <p:cNvGrpSpPr/>
          <p:nvPr/>
        </p:nvGrpSpPr>
        <p:grpSpPr>
          <a:xfrm>
            <a:off x="2254262" y="2886217"/>
            <a:ext cx="3074795" cy="2840396"/>
            <a:chOff x="2291970" y="3091277"/>
            <a:chExt cx="3074795" cy="284039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C059AD4-6C7B-AC46-BAB0-824044A1AF53}"/>
                </a:ext>
              </a:extLst>
            </p:cNvPr>
            <p:cNvSpPr txBox="1"/>
            <p:nvPr/>
          </p:nvSpPr>
          <p:spPr>
            <a:xfrm>
              <a:off x="2291970" y="4868600"/>
              <a:ext cx="8441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Group B</a:t>
              </a:r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7F8310A6-6823-8844-AFDF-BAFF95F7CC0F}"/>
                </a:ext>
              </a:extLst>
            </p:cNvPr>
            <p:cNvSpPr/>
            <p:nvPr/>
          </p:nvSpPr>
          <p:spPr>
            <a:xfrm>
              <a:off x="3122938" y="4667099"/>
              <a:ext cx="2087132" cy="645575"/>
            </a:xfrm>
            <a:prstGeom prst="roundRect">
              <a:avLst/>
            </a:prstGeom>
            <a:solidFill>
              <a:srgbClr val="3774B7"/>
            </a:solidFill>
            <a:ln w="15875">
              <a:solidFill>
                <a:schemeClr val="bg1"/>
              </a:solidFill>
            </a:ln>
            <a:effectLst>
              <a:outerShdw blurRad="165100" dist="38100" dir="27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Oka/Merck varicella vaccine </a:t>
              </a:r>
              <a:r>
                <a:rPr lang="en-US" sz="1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(~16,000 PFU/dose) </a:t>
              </a:r>
              <a:br>
                <a:rPr lang="en-US" sz="1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</a:b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and M-M-R</a:t>
              </a:r>
              <a:r>
                <a:rPr lang="en-US" sz="1000" b="1" baseline="300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TM</a:t>
              </a: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 II </a:t>
              </a:r>
              <a:b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</a:b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N = 205</a:t>
              </a:r>
              <a:endParaRPr lang="en-US" sz="10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FE13BD55-310B-504F-9BAC-A5846BEE2963}"/>
                </a:ext>
              </a:extLst>
            </p:cNvPr>
            <p:cNvSpPr txBox="1"/>
            <p:nvPr/>
          </p:nvSpPr>
          <p:spPr>
            <a:xfrm>
              <a:off x="2319268" y="5557296"/>
              <a:ext cx="81686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Group C</a:t>
              </a:r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0D8A6B27-3634-F54C-8F79-5D0FAC15A334}"/>
                </a:ext>
              </a:extLst>
            </p:cNvPr>
            <p:cNvSpPr/>
            <p:nvPr/>
          </p:nvSpPr>
          <p:spPr>
            <a:xfrm>
              <a:off x="3103608" y="5404561"/>
              <a:ext cx="2132284" cy="527112"/>
            </a:xfrm>
            <a:prstGeom prst="roundRect">
              <a:avLst/>
            </a:prstGeom>
            <a:solidFill>
              <a:srgbClr val="BF9000"/>
            </a:solidFill>
            <a:ln w="15875">
              <a:solidFill>
                <a:schemeClr val="bg1"/>
              </a:solidFill>
            </a:ln>
            <a:effectLst>
              <a:outerShdw blurRad="165100" dist="38100" dir="27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VARILRIX</a:t>
              </a:r>
              <a:r>
                <a:rPr lang="en-US" sz="1000" b="1" baseline="300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TM</a:t>
              </a: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(~40,000 PFU/dose) </a:t>
              </a:r>
            </a:p>
            <a:p>
              <a:pPr lvl="0" algn="ctr"/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and M-M-R</a:t>
              </a:r>
              <a:r>
                <a:rPr lang="en-US" sz="1000" b="1" baseline="300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TM</a:t>
              </a: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 II </a:t>
              </a:r>
              <a:b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</a:b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N = 203</a:t>
              </a:r>
              <a:endParaRPr lang="en-US" sz="10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3A7D40D-A13D-4C59-87BF-A0B127B3E894}"/>
                </a:ext>
              </a:extLst>
            </p:cNvPr>
            <p:cNvSpPr txBox="1"/>
            <p:nvPr/>
          </p:nvSpPr>
          <p:spPr>
            <a:xfrm>
              <a:off x="2355292" y="4104268"/>
              <a:ext cx="7808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Group A</a:t>
              </a:r>
            </a:p>
            <a:p>
              <a:pPr algn="r"/>
              <a:endParaRPr lang="en-US" sz="1100" dirty="0">
                <a:latin typeface="Century Gothic" panose="020B0502020202020204" pitchFamily="34" charset="0"/>
              </a:endParaRPr>
            </a:p>
          </p:txBody>
        </p:sp>
        <p:sp>
          <p:nvSpPr>
            <p:cNvPr id="70" name="Rounded Rectangle 63">
              <a:extLst>
                <a:ext uri="{FF2B5EF4-FFF2-40B4-BE49-F238E27FC236}">
                  <a16:creationId xmlns:a16="http://schemas.microsoft.com/office/drawing/2014/main" id="{FF30BEBD-2BBB-4855-B2D1-D5EA54673A08}"/>
                </a:ext>
              </a:extLst>
            </p:cNvPr>
            <p:cNvSpPr/>
            <p:nvPr/>
          </p:nvSpPr>
          <p:spPr>
            <a:xfrm>
              <a:off x="3118049" y="3949630"/>
              <a:ext cx="2106279" cy="635223"/>
            </a:xfrm>
            <a:prstGeom prst="roundRect">
              <a:avLst/>
            </a:prstGeom>
            <a:solidFill>
              <a:srgbClr val="00A060"/>
            </a:solidFill>
            <a:ln w="15875">
              <a:solidFill>
                <a:schemeClr val="bg1"/>
              </a:solidFill>
            </a:ln>
            <a:effectLst>
              <a:outerShdw blurRad="165100" dist="38100" dir="27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Oka/Merck varicella vaccine </a:t>
              </a:r>
              <a:r>
                <a:rPr lang="en-US" sz="1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(~50,000 PFU/dose) </a:t>
              </a:r>
              <a:b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</a:b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and M-M-R</a:t>
              </a:r>
              <a:r>
                <a:rPr lang="en-US" sz="1000" b="1" baseline="30000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TM</a:t>
              </a: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 II </a:t>
              </a:r>
              <a:b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</a:br>
              <a:r>
                <a:rPr lang="en-US" sz="1000" b="1" dirty="0">
                  <a:solidFill>
                    <a:prstClr val="white"/>
                  </a:solidFill>
                  <a:latin typeface="Century Gothic" panose="020B0502020202020204" pitchFamily="34" charset="0"/>
                </a:rPr>
                <a:t>N = 206</a:t>
              </a:r>
              <a:endParaRPr lang="en-US" sz="100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5E6F5F6-F446-45C3-8A95-80FC684E5F29}"/>
                </a:ext>
              </a:extLst>
            </p:cNvPr>
            <p:cNvSpPr txBox="1"/>
            <p:nvPr/>
          </p:nvSpPr>
          <p:spPr>
            <a:xfrm>
              <a:off x="2940417" y="3091277"/>
              <a:ext cx="2426348" cy="846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A060"/>
                  </a:solidFill>
                  <a:latin typeface="Century Gothic" panose="020B0502020202020204" pitchFamily="34" charset="0"/>
                </a:rPr>
                <a:t>614</a:t>
              </a:r>
              <a:r>
                <a:rPr lang="en-US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 healthy children </a:t>
              </a:r>
              <a:b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</a:b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randomized 1:1:1 to receive </a:t>
              </a:r>
              <a:b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</a:b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one vaccination dose with: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0AB09C47-73BA-4C48-A67E-88A6B4F4017A}"/>
              </a:ext>
            </a:extLst>
          </p:cNvPr>
          <p:cNvSpPr/>
          <p:nvPr/>
        </p:nvSpPr>
        <p:spPr>
          <a:xfrm>
            <a:off x="169703" y="7732222"/>
            <a:ext cx="4085565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</a:rPr>
              <a:t>Key exclusion criteria included: </a:t>
            </a:r>
          </a:p>
          <a:p>
            <a:pPr marL="171450" indent="-171450">
              <a:spcBef>
                <a:spcPts val="350"/>
              </a:spcBef>
              <a:buClr>
                <a:srgbClr val="7CC149"/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Prior vaccination with varicella-containing vaccines</a:t>
            </a:r>
          </a:p>
          <a:p>
            <a:pPr marL="171450" indent="-171450">
              <a:spcBef>
                <a:spcPts val="350"/>
              </a:spcBef>
              <a:buClr>
                <a:srgbClr val="7CC149"/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Recent vaccination (within 14 days for inactivated vaccine and 30 days for live vaccine), or planned vaccination with 42 days of study enrollment</a:t>
            </a:r>
          </a:p>
          <a:p>
            <a:pPr marL="171450" indent="-171450">
              <a:spcBef>
                <a:spcPts val="350"/>
              </a:spcBef>
              <a:buClr>
                <a:srgbClr val="7CC149"/>
              </a:buClr>
              <a:buFont typeface="Wingdings" panose="05000000000000000000" pitchFamily="2" charset="2"/>
              <a:buChar char="§"/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Clinically significant exposure to measles, mumps, rubella, varicella, or zoster in the 4 weeks prior to study enrollment</a:t>
            </a:r>
          </a:p>
        </p:txBody>
      </p:sp>
      <p:sp>
        <p:nvSpPr>
          <p:cNvPr id="61" name="Rounded Rectangle 4">
            <a:extLst>
              <a:ext uri="{FF2B5EF4-FFF2-40B4-BE49-F238E27FC236}">
                <a16:creationId xmlns:a16="http://schemas.microsoft.com/office/drawing/2014/main" id="{6D8C111C-88F0-4B49-B94D-10B711A9030B}"/>
              </a:ext>
            </a:extLst>
          </p:cNvPr>
          <p:cNvSpPr/>
          <p:nvPr/>
        </p:nvSpPr>
        <p:spPr>
          <a:xfrm>
            <a:off x="169703" y="7145625"/>
            <a:ext cx="3652991" cy="721388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400"/>
              </a:lnSpc>
              <a:spcBef>
                <a:spcPts val="600"/>
              </a:spcBef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between 12 months and 24 months of age with no clinical history of measles, mumps, rubella, varicella, or zoster were eligible for enrollment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46A9F20-DCBA-4259-ABD3-5917BA034F7F}"/>
              </a:ext>
            </a:extLst>
          </p:cNvPr>
          <p:cNvSpPr txBox="1"/>
          <p:nvPr/>
        </p:nvSpPr>
        <p:spPr>
          <a:xfrm>
            <a:off x="85067" y="54829"/>
            <a:ext cx="7540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</a:rPr>
              <a:t>A Comparison of Safety, Tolerability and Immunogenicity of Oka/Merck Varicella Vaccine and VARILRIX</a:t>
            </a:r>
            <a:r>
              <a:rPr lang="en-US" b="1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TM</a:t>
            </a:r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</a:rPr>
              <a:t> in Healthy Children 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8DF55ED-B1B8-4901-96D3-3635945012B6}"/>
              </a:ext>
            </a:extLst>
          </p:cNvPr>
          <p:cNvSpPr txBox="1"/>
          <p:nvPr/>
        </p:nvSpPr>
        <p:spPr>
          <a:xfrm>
            <a:off x="197482" y="623068"/>
            <a:ext cx="5889127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Lau Y-L, Vessey SJ, Chan ISF, et al.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Vaccine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 2002;(20): 2942-2949.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34E5FD7-2E35-D74C-8649-8BCEA669942C}"/>
              </a:ext>
            </a:extLst>
          </p:cNvPr>
          <p:cNvCxnSpPr>
            <a:cxnSpLocks/>
          </p:cNvCxnSpPr>
          <p:nvPr/>
        </p:nvCxnSpPr>
        <p:spPr>
          <a:xfrm>
            <a:off x="1828936" y="1393313"/>
            <a:ext cx="0" cy="1125644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D1A32E5-7535-B545-B17E-C45EAE311DF9}"/>
              </a:ext>
            </a:extLst>
          </p:cNvPr>
          <p:cNvCxnSpPr>
            <a:cxnSpLocks/>
          </p:cNvCxnSpPr>
          <p:nvPr/>
        </p:nvCxnSpPr>
        <p:spPr>
          <a:xfrm>
            <a:off x="1816636" y="1409847"/>
            <a:ext cx="5285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F6AAC6D2-952C-3E4A-A20E-4E34CD27BE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930" y="1031994"/>
            <a:ext cx="1912798" cy="173615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7DCCAA9-563E-7049-9CFB-A87091054856}"/>
              </a:ext>
            </a:extLst>
          </p:cNvPr>
          <p:cNvSpPr txBox="1"/>
          <p:nvPr/>
        </p:nvSpPr>
        <p:spPr>
          <a:xfrm>
            <a:off x="5417488" y="3067843"/>
            <a:ext cx="19163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Immunization Site Map</a:t>
            </a:r>
          </a:p>
          <a:p>
            <a:pPr algn="ctr"/>
            <a:r>
              <a:rPr lang="en-US" sz="900" dirty="0">
                <a:latin typeface="Century Gothic" panose="020B0502020202020204" pitchFamily="34" charset="0"/>
              </a:rPr>
              <a:t>Suggested sites for toddler immunizations</a:t>
            </a:r>
          </a:p>
        </p:txBody>
      </p:sp>
      <p:sp>
        <p:nvSpPr>
          <p:cNvPr id="83" name="Rounded Rectangle 4">
            <a:extLst>
              <a:ext uri="{FF2B5EF4-FFF2-40B4-BE49-F238E27FC236}">
                <a16:creationId xmlns:a16="http://schemas.microsoft.com/office/drawing/2014/main" id="{D0793776-5EEA-D64D-B7AF-91EBC7851707}"/>
              </a:ext>
            </a:extLst>
          </p:cNvPr>
          <p:cNvSpPr/>
          <p:nvPr/>
        </p:nvSpPr>
        <p:spPr>
          <a:xfrm>
            <a:off x="4537817" y="7665884"/>
            <a:ext cx="2921368" cy="1463040"/>
          </a:xfrm>
          <a:prstGeom prst="roundRect">
            <a:avLst>
              <a:gd name="adj" fmla="val 5601"/>
            </a:avLst>
          </a:prstGeom>
          <a:solidFill>
            <a:srgbClr val="00A060"/>
          </a:solidFill>
          <a:ln w="28575">
            <a:solidFill>
              <a:schemeClr val="bg1"/>
            </a:solidFill>
          </a:ln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Secondary efficacy endpoint:  </a:t>
            </a:r>
          </a:p>
          <a:p>
            <a:pPr>
              <a:lnSpc>
                <a:spcPct val="90000"/>
              </a:lnSpc>
              <a:buClr>
                <a:schemeClr val="bg1"/>
              </a:buClr>
              <a:buSzPct val="150000"/>
            </a:pP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Seroconversion rates to measles, mumps, and rubella for patients </a:t>
            </a:r>
            <a:b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who were seronegative to these antigens prior to vaccination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9BCF831-C5C8-3F41-A3BF-B9699405553A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26000"/>
            <a:biLevel thresh="25000"/>
          </a:blip>
          <a:stretch>
            <a:fillRect/>
          </a:stretch>
        </p:blipFill>
        <p:spPr>
          <a:xfrm>
            <a:off x="6280405" y="6474855"/>
            <a:ext cx="1053439" cy="1064299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4C9A4C35-8B10-C644-BFCD-EF111DDBA3B2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26000"/>
            <a:biLevel thresh="25000"/>
          </a:blip>
          <a:stretch>
            <a:fillRect/>
          </a:stretch>
        </p:blipFill>
        <p:spPr>
          <a:xfrm>
            <a:off x="6280405" y="8070217"/>
            <a:ext cx="1053439" cy="106429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48CE0AD-EC1C-C54D-A2C2-799301B57A9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83798" y="6052673"/>
            <a:ext cx="3073982" cy="86381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54BF481-9539-4944-A552-10B77C95EFF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589730" y="3610924"/>
            <a:ext cx="1468705" cy="20188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8000"/>
              </a:prstClr>
            </a:outerShdw>
          </a:effectLst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D2416F7F-7899-2D49-B120-F30A88984110}"/>
              </a:ext>
            </a:extLst>
          </p:cNvPr>
          <p:cNvSpPr/>
          <p:nvPr/>
        </p:nvSpPr>
        <p:spPr>
          <a:xfrm>
            <a:off x="6628915" y="3694883"/>
            <a:ext cx="8506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M-M-R™ II 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9D0C8B9-6746-4542-9236-1D69E1DB6FD1}"/>
              </a:ext>
            </a:extLst>
          </p:cNvPr>
          <p:cNvSpPr/>
          <p:nvPr/>
        </p:nvSpPr>
        <p:spPr>
          <a:xfrm>
            <a:off x="6646085" y="5414619"/>
            <a:ext cx="81629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M-M-R™ II 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06137B7-2729-4841-B0F2-85D6AB858A2B}"/>
              </a:ext>
            </a:extLst>
          </p:cNvPr>
          <p:cNvSpPr txBox="1"/>
          <p:nvPr/>
        </p:nvSpPr>
        <p:spPr>
          <a:xfrm>
            <a:off x="5404259" y="3699337"/>
            <a:ext cx="6933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Varicella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9E0C30AD-DD3B-1148-B9C0-ED06FF6AC33C}"/>
              </a:ext>
            </a:extLst>
          </p:cNvPr>
          <p:cNvSpPr txBox="1"/>
          <p:nvPr/>
        </p:nvSpPr>
        <p:spPr>
          <a:xfrm>
            <a:off x="5404259" y="5414619"/>
            <a:ext cx="6933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Varicella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DF01F7-CAB3-7A48-999C-B8C11D4969CC}"/>
              </a:ext>
            </a:extLst>
          </p:cNvPr>
          <p:cNvGrpSpPr/>
          <p:nvPr/>
        </p:nvGrpSpPr>
        <p:grpSpPr>
          <a:xfrm>
            <a:off x="5757392" y="4961162"/>
            <a:ext cx="1300369" cy="461137"/>
            <a:chOff x="5731053" y="4848279"/>
            <a:chExt cx="1300369" cy="517507"/>
          </a:xfrm>
        </p:grpSpPr>
        <p:sp>
          <p:nvSpPr>
            <p:cNvPr id="117" name="Oval 24">
              <a:extLst>
                <a:ext uri="{FF2B5EF4-FFF2-40B4-BE49-F238E27FC236}">
                  <a16:creationId xmlns:a16="http://schemas.microsoft.com/office/drawing/2014/main" id="{708BAE2C-5A0A-C549-91FC-FDE8C2A20BEB}"/>
                </a:ext>
              </a:extLst>
            </p:cNvPr>
            <p:cNvSpPr/>
            <p:nvPr/>
          </p:nvSpPr>
          <p:spPr>
            <a:xfrm flipH="1" flipV="1">
              <a:off x="5731053" y="4848279"/>
              <a:ext cx="349905" cy="517507"/>
            </a:xfrm>
            <a:custGeom>
              <a:avLst/>
              <a:gdLst>
                <a:gd name="connsiteX0" fmla="*/ 0 w 643770"/>
                <a:gd name="connsiteY0" fmla="*/ 321885 h 643770"/>
                <a:gd name="connsiteX1" fmla="*/ 321885 w 643770"/>
                <a:gd name="connsiteY1" fmla="*/ 0 h 643770"/>
                <a:gd name="connsiteX2" fmla="*/ 643770 w 643770"/>
                <a:gd name="connsiteY2" fmla="*/ 321885 h 643770"/>
                <a:gd name="connsiteX3" fmla="*/ 321885 w 643770"/>
                <a:gd name="connsiteY3" fmla="*/ 643770 h 643770"/>
                <a:gd name="connsiteX4" fmla="*/ 0 w 643770"/>
                <a:gd name="connsiteY4" fmla="*/ 321885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4" fmla="*/ 413325 w 643770"/>
                <a:gd name="connsiteY4" fmla="*/ 91440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0" fmla="*/ 0 w 321885"/>
                <a:gd name="connsiteY0" fmla="*/ 0 h 643770"/>
                <a:gd name="connsiteX1" fmla="*/ 321885 w 321885"/>
                <a:gd name="connsiteY1" fmla="*/ 321885 h 643770"/>
                <a:gd name="connsiteX2" fmla="*/ 0 w 321885"/>
                <a:gd name="connsiteY2" fmla="*/ 643770 h 643770"/>
                <a:gd name="connsiteX0" fmla="*/ 321885 w 321885"/>
                <a:gd name="connsiteY0" fmla="*/ 0 h 321885"/>
                <a:gd name="connsiteX1" fmla="*/ 0 w 321885"/>
                <a:gd name="connsiteY1" fmla="*/ 321885 h 321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1885" h="321885">
                  <a:moveTo>
                    <a:pt x="321885" y="0"/>
                  </a:moveTo>
                  <a:cubicBezTo>
                    <a:pt x="321885" y="177772"/>
                    <a:pt x="177772" y="321885"/>
                    <a:pt x="0" y="321885"/>
                  </a:cubicBezTo>
                </a:path>
              </a:pathLst>
            </a:custGeom>
            <a:ln w="50800">
              <a:solidFill>
                <a:srgbClr val="BF900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24">
              <a:extLst>
                <a:ext uri="{FF2B5EF4-FFF2-40B4-BE49-F238E27FC236}">
                  <a16:creationId xmlns:a16="http://schemas.microsoft.com/office/drawing/2014/main" id="{36761911-46EE-2C48-A909-154B349724B4}"/>
                </a:ext>
              </a:extLst>
            </p:cNvPr>
            <p:cNvSpPr/>
            <p:nvPr/>
          </p:nvSpPr>
          <p:spPr>
            <a:xfrm flipV="1">
              <a:off x="6681517" y="4848279"/>
              <a:ext cx="349905" cy="517507"/>
            </a:xfrm>
            <a:custGeom>
              <a:avLst/>
              <a:gdLst>
                <a:gd name="connsiteX0" fmla="*/ 0 w 643770"/>
                <a:gd name="connsiteY0" fmla="*/ 321885 h 643770"/>
                <a:gd name="connsiteX1" fmla="*/ 321885 w 643770"/>
                <a:gd name="connsiteY1" fmla="*/ 0 h 643770"/>
                <a:gd name="connsiteX2" fmla="*/ 643770 w 643770"/>
                <a:gd name="connsiteY2" fmla="*/ 321885 h 643770"/>
                <a:gd name="connsiteX3" fmla="*/ 321885 w 643770"/>
                <a:gd name="connsiteY3" fmla="*/ 643770 h 643770"/>
                <a:gd name="connsiteX4" fmla="*/ 0 w 643770"/>
                <a:gd name="connsiteY4" fmla="*/ 321885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4" fmla="*/ 413325 w 643770"/>
                <a:gd name="connsiteY4" fmla="*/ 91440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0" fmla="*/ 0 w 321885"/>
                <a:gd name="connsiteY0" fmla="*/ 0 h 643770"/>
                <a:gd name="connsiteX1" fmla="*/ 321885 w 321885"/>
                <a:gd name="connsiteY1" fmla="*/ 321885 h 643770"/>
                <a:gd name="connsiteX2" fmla="*/ 0 w 321885"/>
                <a:gd name="connsiteY2" fmla="*/ 643770 h 643770"/>
                <a:gd name="connsiteX0" fmla="*/ 321885 w 321885"/>
                <a:gd name="connsiteY0" fmla="*/ 0 h 321885"/>
                <a:gd name="connsiteX1" fmla="*/ 0 w 321885"/>
                <a:gd name="connsiteY1" fmla="*/ 321885 h 321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1885" h="321885">
                  <a:moveTo>
                    <a:pt x="321885" y="0"/>
                  </a:moveTo>
                  <a:cubicBezTo>
                    <a:pt x="321885" y="177772"/>
                    <a:pt x="177772" y="321885"/>
                    <a:pt x="0" y="321885"/>
                  </a:cubicBezTo>
                </a:path>
              </a:pathLst>
            </a:custGeom>
            <a:ln w="50800">
              <a:solidFill>
                <a:srgbClr val="BF900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EFE3DE1-053E-8442-A183-36D1D50CCAF0}"/>
              </a:ext>
            </a:extLst>
          </p:cNvPr>
          <p:cNvGrpSpPr/>
          <p:nvPr/>
        </p:nvGrpSpPr>
        <p:grpSpPr>
          <a:xfrm rot="10800000">
            <a:off x="5713080" y="3897422"/>
            <a:ext cx="1336531" cy="537857"/>
            <a:chOff x="5731053" y="4762182"/>
            <a:chExt cx="1336531" cy="603605"/>
          </a:xfrm>
        </p:grpSpPr>
        <p:sp>
          <p:nvSpPr>
            <p:cNvPr id="81" name="Oval 24">
              <a:extLst>
                <a:ext uri="{FF2B5EF4-FFF2-40B4-BE49-F238E27FC236}">
                  <a16:creationId xmlns:a16="http://schemas.microsoft.com/office/drawing/2014/main" id="{16DB034A-6DC6-6A40-9A13-3F68351DC7E5}"/>
                </a:ext>
              </a:extLst>
            </p:cNvPr>
            <p:cNvSpPr/>
            <p:nvPr/>
          </p:nvSpPr>
          <p:spPr>
            <a:xfrm flipH="1" flipV="1">
              <a:off x="5731053" y="4762182"/>
              <a:ext cx="338625" cy="603604"/>
            </a:xfrm>
            <a:custGeom>
              <a:avLst/>
              <a:gdLst>
                <a:gd name="connsiteX0" fmla="*/ 0 w 643770"/>
                <a:gd name="connsiteY0" fmla="*/ 321885 h 643770"/>
                <a:gd name="connsiteX1" fmla="*/ 321885 w 643770"/>
                <a:gd name="connsiteY1" fmla="*/ 0 h 643770"/>
                <a:gd name="connsiteX2" fmla="*/ 643770 w 643770"/>
                <a:gd name="connsiteY2" fmla="*/ 321885 h 643770"/>
                <a:gd name="connsiteX3" fmla="*/ 321885 w 643770"/>
                <a:gd name="connsiteY3" fmla="*/ 643770 h 643770"/>
                <a:gd name="connsiteX4" fmla="*/ 0 w 643770"/>
                <a:gd name="connsiteY4" fmla="*/ 321885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4" fmla="*/ 413325 w 643770"/>
                <a:gd name="connsiteY4" fmla="*/ 91440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0" fmla="*/ 0 w 321885"/>
                <a:gd name="connsiteY0" fmla="*/ 0 h 643770"/>
                <a:gd name="connsiteX1" fmla="*/ 321885 w 321885"/>
                <a:gd name="connsiteY1" fmla="*/ 321885 h 643770"/>
                <a:gd name="connsiteX2" fmla="*/ 0 w 321885"/>
                <a:gd name="connsiteY2" fmla="*/ 643770 h 643770"/>
                <a:gd name="connsiteX0" fmla="*/ 321885 w 321885"/>
                <a:gd name="connsiteY0" fmla="*/ 0 h 321885"/>
                <a:gd name="connsiteX1" fmla="*/ 0 w 321885"/>
                <a:gd name="connsiteY1" fmla="*/ 321885 h 321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1885" h="321885">
                  <a:moveTo>
                    <a:pt x="321885" y="0"/>
                  </a:moveTo>
                  <a:cubicBezTo>
                    <a:pt x="321885" y="177772"/>
                    <a:pt x="177772" y="321885"/>
                    <a:pt x="0" y="321885"/>
                  </a:cubicBezTo>
                </a:path>
              </a:pathLst>
            </a:custGeom>
            <a:ln w="50800">
              <a:solidFill>
                <a:srgbClr val="BF900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D835DBB0-958A-8F48-A71A-237F34C9783D}"/>
                </a:ext>
              </a:extLst>
            </p:cNvPr>
            <p:cNvSpPr/>
            <p:nvPr/>
          </p:nvSpPr>
          <p:spPr>
            <a:xfrm flipV="1">
              <a:off x="6717679" y="4848280"/>
              <a:ext cx="349905" cy="517507"/>
            </a:xfrm>
            <a:custGeom>
              <a:avLst/>
              <a:gdLst>
                <a:gd name="connsiteX0" fmla="*/ 0 w 643770"/>
                <a:gd name="connsiteY0" fmla="*/ 321885 h 643770"/>
                <a:gd name="connsiteX1" fmla="*/ 321885 w 643770"/>
                <a:gd name="connsiteY1" fmla="*/ 0 h 643770"/>
                <a:gd name="connsiteX2" fmla="*/ 643770 w 643770"/>
                <a:gd name="connsiteY2" fmla="*/ 321885 h 643770"/>
                <a:gd name="connsiteX3" fmla="*/ 321885 w 643770"/>
                <a:gd name="connsiteY3" fmla="*/ 643770 h 643770"/>
                <a:gd name="connsiteX4" fmla="*/ 0 w 643770"/>
                <a:gd name="connsiteY4" fmla="*/ 321885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4" fmla="*/ 413325 w 643770"/>
                <a:gd name="connsiteY4" fmla="*/ 91440 h 643770"/>
                <a:gd name="connsiteX0" fmla="*/ 321885 w 643770"/>
                <a:gd name="connsiteY0" fmla="*/ 0 h 643770"/>
                <a:gd name="connsiteX1" fmla="*/ 643770 w 643770"/>
                <a:gd name="connsiteY1" fmla="*/ 321885 h 643770"/>
                <a:gd name="connsiteX2" fmla="*/ 321885 w 643770"/>
                <a:gd name="connsiteY2" fmla="*/ 643770 h 643770"/>
                <a:gd name="connsiteX3" fmla="*/ 0 w 643770"/>
                <a:gd name="connsiteY3" fmla="*/ 321885 h 643770"/>
                <a:gd name="connsiteX0" fmla="*/ 0 w 321885"/>
                <a:gd name="connsiteY0" fmla="*/ 0 h 643770"/>
                <a:gd name="connsiteX1" fmla="*/ 321885 w 321885"/>
                <a:gd name="connsiteY1" fmla="*/ 321885 h 643770"/>
                <a:gd name="connsiteX2" fmla="*/ 0 w 321885"/>
                <a:gd name="connsiteY2" fmla="*/ 643770 h 643770"/>
                <a:gd name="connsiteX0" fmla="*/ 321885 w 321885"/>
                <a:gd name="connsiteY0" fmla="*/ 0 h 321885"/>
                <a:gd name="connsiteX1" fmla="*/ 0 w 321885"/>
                <a:gd name="connsiteY1" fmla="*/ 321885 h 321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1885" h="321885">
                  <a:moveTo>
                    <a:pt x="321885" y="0"/>
                  </a:moveTo>
                  <a:cubicBezTo>
                    <a:pt x="321885" y="177772"/>
                    <a:pt x="177772" y="321885"/>
                    <a:pt x="0" y="321885"/>
                  </a:cubicBezTo>
                </a:path>
              </a:pathLst>
            </a:custGeom>
            <a:ln w="50800">
              <a:solidFill>
                <a:srgbClr val="BF900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FF9B7CE-FB30-4F36-8B55-A43FA1B959C5}"/>
              </a:ext>
            </a:extLst>
          </p:cNvPr>
          <p:cNvSpPr txBox="1"/>
          <p:nvPr/>
        </p:nvSpPr>
        <p:spPr>
          <a:xfrm>
            <a:off x="108896" y="800267"/>
            <a:ext cx="92189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This contains selected information from this study. The full publication should be consulted for complete information.</a:t>
            </a:r>
          </a:p>
        </p:txBody>
      </p:sp>
      <p:grpSp>
        <p:nvGrpSpPr>
          <p:cNvPr id="6" name="V refs" hidden="1">
            <a:extLst>
              <a:ext uri="{FF2B5EF4-FFF2-40B4-BE49-F238E27FC236}">
                <a16:creationId xmlns:a16="http://schemas.microsoft.com/office/drawing/2014/main" id="{607BD9BA-F597-994B-BD94-BA4592BB174C}"/>
              </a:ext>
            </a:extLst>
          </p:cNvPr>
          <p:cNvGrpSpPr/>
          <p:nvPr/>
        </p:nvGrpSpPr>
        <p:grpSpPr>
          <a:xfrm>
            <a:off x="-2541655" y="663381"/>
            <a:ext cx="11008152" cy="8765656"/>
            <a:chOff x="-2541655" y="628864"/>
            <a:chExt cx="11008152" cy="8765656"/>
          </a:xfrm>
        </p:grpSpPr>
        <p:sp>
          <p:nvSpPr>
            <p:cNvPr id="8" name="TextBox 7"/>
            <p:cNvSpPr txBox="1"/>
            <p:nvPr/>
          </p:nvSpPr>
          <p:spPr>
            <a:xfrm>
              <a:off x="3916703" y="628864"/>
              <a:ext cx="1881057" cy="230832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rgbClr val="FF00FF"/>
                  </a:solidFill>
                </a:rPr>
                <a:t>Study title/annotation: Lau: p2942A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545E64-9E0F-4AF0-BFA3-10E44DA579DB}"/>
                </a:ext>
              </a:extLst>
            </p:cNvPr>
            <p:cNvSpPr txBox="1"/>
            <p:nvPr/>
          </p:nvSpPr>
          <p:spPr>
            <a:xfrm>
              <a:off x="4571214" y="2602499"/>
              <a:ext cx="2870537" cy="246221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Study description section</a:t>
              </a:r>
              <a:r>
                <a:rPr lang="en-US" sz="1000" dirty="0">
                  <a:solidFill>
                    <a:srgbClr val="FF00FF"/>
                  </a:solidFill>
                </a:rPr>
                <a:t>: Lau et al: p2943A,2943B] 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8EC45DE-A35B-4B49-B68D-DD32441E4C3D}"/>
                </a:ext>
              </a:extLst>
            </p:cNvPr>
            <p:cNvSpPr txBox="1"/>
            <p:nvPr/>
          </p:nvSpPr>
          <p:spPr>
            <a:xfrm>
              <a:off x="143571" y="2792838"/>
              <a:ext cx="2721337" cy="246221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Lau et al was a randomized</a:t>
              </a:r>
              <a:r>
                <a:rPr lang="en-US" sz="1000" dirty="0">
                  <a:solidFill>
                    <a:srgbClr val="FF00FF"/>
                  </a:solidFill>
                </a:rPr>
                <a:t>: Lau et al: p2943C] 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2697A70-BD08-49CE-A9C1-5920B26C8F4B}"/>
                </a:ext>
              </a:extLst>
            </p:cNvPr>
            <p:cNvSpPr txBox="1"/>
            <p:nvPr/>
          </p:nvSpPr>
          <p:spPr>
            <a:xfrm>
              <a:off x="197482" y="4350267"/>
              <a:ext cx="2325168" cy="246221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Patient demographics</a:t>
              </a:r>
              <a:r>
                <a:rPr lang="en-US" sz="1000" dirty="0">
                  <a:solidFill>
                    <a:srgbClr val="FF00FF"/>
                  </a:solidFill>
                </a:rPr>
                <a:t>: Lau et al: p2944A] 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F5DD050-397D-44B6-BDE1-C61396DB26E3}"/>
                </a:ext>
              </a:extLst>
            </p:cNvPr>
            <p:cNvSpPr txBox="1"/>
            <p:nvPr/>
          </p:nvSpPr>
          <p:spPr>
            <a:xfrm>
              <a:off x="224292" y="5829531"/>
              <a:ext cx="3023416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Patients followed for</a:t>
              </a:r>
              <a:r>
                <a:rPr lang="en-US" sz="1000" dirty="0">
                  <a:solidFill>
                    <a:srgbClr val="FF00FF"/>
                  </a:solidFill>
                </a:rPr>
                <a:t>: Lau et al: p2943F] 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2FE1984-7D95-40A8-AAF5-367C2CFEBE3E}"/>
                </a:ext>
              </a:extLst>
            </p:cNvPr>
            <p:cNvSpPr txBox="1"/>
            <p:nvPr/>
          </p:nvSpPr>
          <p:spPr>
            <a:xfrm>
              <a:off x="3405017" y="2927112"/>
              <a:ext cx="4090966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Patients randomized 1:1:1 and treatment groups </a:t>
              </a:r>
              <a:r>
                <a:rPr lang="en-US" sz="1000" dirty="0">
                  <a:solidFill>
                    <a:srgbClr val="FF00FF"/>
                  </a:solidFill>
                </a:rPr>
                <a:t>: Lau et al: p2943C,2943D] 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B3075C4-4933-4620-B34B-A754DC3301F3}"/>
                </a:ext>
              </a:extLst>
            </p:cNvPr>
            <p:cNvSpPr txBox="1"/>
            <p:nvPr/>
          </p:nvSpPr>
          <p:spPr>
            <a:xfrm>
              <a:off x="5285575" y="5792745"/>
              <a:ext cx="2569355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Location of injection sites: </a:t>
              </a:r>
              <a:r>
                <a:rPr lang="en-US" sz="1000" dirty="0">
                  <a:solidFill>
                    <a:srgbClr val="FF00FF"/>
                  </a:solidFill>
                </a:rPr>
                <a:t>Lau p2943E] 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B515F83-3383-433A-BF14-7AF7D5B32FE7}"/>
                </a:ext>
              </a:extLst>
            </p:cNvPr>
            <p:cNvSpPr txBox="1"/>
            <p:nvPr/>
          </p:nvSpPr>
          <p:spPr>
            <a:xfrm>
              <a:off x="4898106" y="7700231"/>
              <a:ext cx="2704591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Primary efficacy endpoint</a:t>
              </a:r>
              <a:r>
                <a:rPr lang="en-US" sz="1000" dirty="0">
                  <a:solidFill>
                    <a:srgbClr val="FF00FF"/>
                  </a:solidFill>
                </a:rPr>
                <a:t>: Lau et al: p2944B] 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DF047E3-A8A4-4025-9EC2-BB4D882E8CC7}"/>
                </a:ext>
              </a:extLst>
            </p:cNvPr>
            <p:cNvSpPr txBox="1"/>
            <p:nvPr/>
          </p:nvSpPr>
          <p:spPr>
            <a:xfrm>
              <a:off x="-2541655" y="6440338"/>
              <a:ext cx="2980211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Healthy children between 12 and 24</a:t>
              </a:r>
              <a:r>
                <a:rPr lang="en-US" sz="1000" dirty="0">
                  <a:solidFill>
                    <a:srgbClr val="FF00FF"/>
                  </a:solidFill>
                </a:rPr>
                <a:t>: Lau p2943G] 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68DC4B12-F788-492B-98C3-651801FE9532}"/>
                </a:ext>
              </a:extLst>
            </p:cNvPr>
            <p:cNvSpPr txBox="1"/>
            <p:nvPr/>
          </p:nvSpPr>
          <p:spPr>
            <a:xfrm>
              <a:off x="-1515545" y="9047614"/>
              <a:ext cx="2142689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Key Exclusion criteria</a:t>
              </a:r>
              <a:r>
                <a:rPr lang="en-US" sz="1000" dirty="0">
                  <a:solidFill>
                    <a:srgbClr val="FF00FF"/>
                  </a:solidFill>
                </a:rPr>
                <a:t>: Lau p2943G] 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327EE066-06EA-498B-8808-CDB28C2FA8FE}"/>
                </a:ext>
              </a:extLst>
            </p:cNvPr>
            <p:cNvSpPr txBox="1"/>
            <p:nvPr/>
          </p:nvSpPr>
          <p:spPr>
            <a:xfrm>
              <a:off x="5761906" y="9148299"/>
              <a:ext cx="2704591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Secondary efficacy endpoint</a:t>
              </a:r>
              <a:r>
                <a:rPr lang="en-US" sz="1000" dirty="0">
                  <a:solidFill>
                    <a:srgbClr val="FF00FF"/>
                  </a:solidFill>
                </a:rPr>
                <a:t>: Lau et al: p2944C] 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2F8A6B38-E792-469B-96F2-18E1AE188EED}"/>
              </a:ext>
            </a:extLst>
          </p:cNvPr>
          <p:cNvGrpSpPr/>
          <p:nvPr/>
        </p:nvGrpSpPr>
        <p:grpSpPr>
          <a:xfrm>
            <a:off x="-3842078" y="89242"/>
            <a:ext cx="3489435" cy="8689084"/>
            <a:chOff x="-3567289" y="0"/>
            <a:chExt cx="3224000" cy="5730950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4D8F1753-6D34-4202-A8E8-CA1398DEA346}"/>
                </a:ext>
              </a:extLst>
            </p:cNvPr>
            <p:cNvGrpSpPr/>
            <p:nvPr/>
          </p:nvGrpSpPr>
          <p:grpSpPr>
            <a:xfrm>
              <a:off x="-3567289" y="0"/>
              <a:ext cx="3224000" cy="5720038"/>
              <a:chOff x="-3567289" y="693735"/>
              <a:chExt cx="3224000" cy="5720038"/>
            </a:xfrm>
          </p:grpSpPr>
          <p:sp>
            <p:nvSpPr>
              <p:cNvPr id="97" name="TextBox 81">
                <a:extLst>
                  <a:ext uri="{FF2B5EF4-FFF2-40B4-BE49-F238E27FC236}">
                    <a16:creationId xmlns:a16="http://schemas.microsoft.com/office/drawing/2014/main" id="{F6A49CF8-A178-4BE8-BA2E-B1C402E787D4}"/>
                  </a:ext>
                </a:extLst>
              </p:cNvPr>
              <p:cNvSpPr txBox="1"/>
              <p:nvPr/>
            </p:nvSpPr>
            <p:spPr>
              <a:xfrm>
                <a:off x="-3567289" y="993856"/>
                <a:ext cx="3224000" cy="5419917"/>
              </a:xfrm>
              <a:prstGeom prst="rect">
                <a:avLst/>
              </a:prstGeom>
              <a:noFill/>
              <a:ln>
                <a:solidFill>
                  <a:srgbClr val="4F81BD">
                    <a:lumMod val="75000"/>
                  </a:srgbClr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553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Reference citation boxes are included in this summary card, but are hidden.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kumimoji="0" lang="en-GB" sz="1553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</a:br>
                <a:r>
                  <a:rPr kumimoji="0" lang="en-GB" sz="1553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To ‘show’ them go to: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553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Home&gt;Select&gt;Selection Pane&gt;REFs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553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Click on the dash beside REFs and it will turn to an ‘eye’ icon, making the R    EFs visible on screen. To hide again, click on the ‘eye’ icon.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553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8" name="TextBox 84">
                <a:extLst>
                  <a:ext uri="{FF2B5EF4-FFF2-40B4-BE49-F238E27FC236}">
                    <a16:creationId xmlns:a16="http://schemas.microsoft.com/office/drawing/2014/main" id="{42B1B0A5-13E5-43F0-A923-A0C7C1E833E8}"/>
                  </a:ext>
                </a:extLst>
              </p:cNvPr>
              <p:cNvSpPr txBox="1"/>
              <p:nvPr/>
            </p:nvSpPr>
            <p:spPr>
              <a:xfrm>
                <a:off x="-3567289" y="693735"/>
                <a:ext cx="3224000" cy="218517"/>
              </a:xfrm>
              <a:prstGeom prst="rect">
                <a:avLst/>
              </a:prstGeom>
              <a:solidFill>
                <a:srgbClr val="4F81BD">
                  <a:lumMod val="75000"/>
                </a:srgbClr>
              </a:solidFill>
              <a:ln>
                <a:solidFill>
                  <a:srgbClr val="4F81BD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55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Note to Countries:</a:t>
                </a:r>
              </a:p>
            </p:txBody>
          </p:sp>
        </p:grpSp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95A1C931-E5BD-4717-BE5E-DEE88E377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-2808993" y="1954870"/>
              <a:ext cx="1651443" cy="3776080"/>
            </a:xfrm>
            <a:prstGeom prst="rect">
              <a:avLst/>
            </a:prstGeom>
            <a:ln>
              <a:solidFill>
                <a:srgbClr val="4F81BD">
                  <a:lumMod val="75000"/>
                </a:srgb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53407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564D04F8-0048-EC4B-ACD1-19F3A7C7FE1B}"/>
              </a:ext>
            </a:extLst>
          </p:cNvPr>
          <p:cNvSpPr/>
          <p:nvPr/>
        </p:nvSpPr>
        <p:spPr>
          <a:xfrm>
            <a:off x="-18585" y="0"/>
            <a:ext cx="7802191" cy="100584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B862E94-5E78-CD42-89A4-ADB4C2F3240D}"/>
              </a:ext>
            </a:extLst>
          </p:cNvPr>
          <p:cNvSpPr/>
          <p:nvPr/>
        </p:nvSpPr>
        <p:spPr>
          <a:xfrm>
            <a:off x="0" y="1005840"/>
            <a:ext cx="7772400" cy="8642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106D694-2ADD-4AA1-8991-227E205B6B26}"/>
              </a:ext>
            </a:extLst>
          </p:cNvPr>
          <p:cNvSpPr/>
          <p:nvPr/>
        </p:nvSpPr>
        <p:spPr>
          <a:xfrm rot="16200000">
            <a:off x="161739" y="2622766"/>
            <a:ext cx="2459107" cy="2422496"/>
          </a:xfrm>
          <a:prstGeom prst="rect">
            <a:avLst/>
          </a:prstGeom>
          <a:gradFill flip="none" rotWithShape="1">
            <a:gsLst>
              <a:gs pos="0">
                <a:srgbClr val="00A060">
                  <a:alpha val="40000"/>
                </a:srgbClr>
              </a:gs>
              <a:gs pos="67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F5CA5EC-9248-4847-8200-D9E16C4D86D6}"/>
              </a:ext>
            </a:extLst>
          </p:cNvPr>
          <p:cNvSpPr txBox="1"/>
          <p:nvPr/>
        </p:nvSpPr>
        <p:spPr>
          <a:xfrm>
            <a:off x="3374485" y="3927587"/>
            <a:ext cx="478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STOP</a:t>
            </a:r>
            <a:endParaRPr 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3F6DA3C-1AEE-48C1-8C9C-D396F55C0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04426"/>
              </p:ext>
            </p:extLst>
          </p:nvPr>
        </p:nvGraphicFramePr>
        <p:xfrm>
          <a:off x="2728726" y="1826671"/>
          <a:ext cx="4834259" cy="2036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07">
                  <a:extLst>
                    <a:ext uri="{9D8B030D-6E8A-4147-A177-3AD203B41FA5}">
                      <a16:colId xmlns:a16="http://schemas.microsoft.com/office/drawing/2014/main" val="1719103940"/>
                    </a:ext>
                  </a:extLst>
                </a:gridCol>
                <a:gridCol w="1050084">
                  <a:extLst>
                    <a:ext uri="{9D8B030D-6E8A-4147-A177-3AD203B41FA5}">
                      <a16:colId xmlns:a16="http://schemas.microsoft.com/office/drawing/2014/main" val="905637258"/>
                    </a:ext>
                  </a:extLst>
                </a:gridCol>
                <a:gridCol w="1050084">
                  <a:extLst>
                    <a:ext uri="{9D8B030D-6E8A-4147-A177-3AD203B41FA5}">
                      <a16:colId xmlns:a16="http://schemas.microsoft.com/office/drawing/2014/main" val="3911759643"/>
                    </a:ext>
                  </a:extLst>
                </a:gridCol>
                <a:gridCol w="1050084">
                  <a:extLst>
                    <a:ext uri="{9D8B030D-6E8A-4147-A177-3AD203B41FA5}">
                      <a16:colId xmlns:a16="http://schemas.microsoft.com/office/drawing/2014/main" val="2991159977"/>
                    </a:ext>
                  </a:extLst>
                </a:gridCol>
              </a:tblGrid>
              <a:tr h="43814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 panose="020B0502020202020204" pitchFamily="34" charset="0"/>
                        </a:rPr>
                        <a:t>Characteristic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  <a:t>Group A</a:t>
                      </a:r>
                      <a:b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  <a:t>N = 189</a:t>
                      </a:r>
                      <a:endParaRPr lang="en-US" sz="1000" dirty="0">
                        <a:solidFill>
                          <a:prstClr val="white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00A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  <a:t>Group B</a:t>
                      </a:r>
                      <a:b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  <a:t>N = 191</a:t>
                      </a:r>
                      <a:endParaRPr lang="en-US" sz="1000" dirty="0">
                        <a:solidFill>
                          <a:prstClr val="white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3774B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  <a:t>Group C</a:t>
                      </a:r>
                      <a:b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US" sz="1000" b="1" dirty="0">
                          <a:solidFill>
                            <a:prstClr val="white"/>
                          </a:solidFill>
                          <a:latin typeface="Century Gothic" panose="020B0502020202020204" pitchFamily="34" charset="0"/>
                        </a:rPr>
                        <a:t>N = 194</a:t>
                      </a:r>
                      <a:endParaRPr lang="en-US" sz="1000" dirty="0">
                        <a:solidFill>
                          <a:prstClr val="white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83403"/>
                  </a:ext>
                </a:extLst>
              </a:tr>
              <a:tr h="438143">
                <a:tc>
                  <a:txBody>
                    <a:bodyPr/>
                    <a:lstStyle/>
                    <a:p>
                      <a:pPr marL="0" algn="l"/>
                      <a:r>
                        <a:rPr lang="en-US" sz="9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Postvaccination titer ≥5 gpELISA units, % (95% CI)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96.8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(93.2–98.8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A06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ts val="11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95.3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(91.2–97.8)</a:t>
                      </a:r>
                    </a:p>
                  </a:txBody>
                  <a:tcPr anchor="ctr">
                    <a:solidFill>
                      <a:srgbClr val="3774B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ts val="11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85.6 </a:t>
                      </a:r>
                      <a:b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(79.8–90.2)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401766"/>
                  </a:ext>
                </a:extLst>
              </a:tr>
              <a:tr h="43814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Century Gothic" panose="020B0502020202020204" pitchFamily="34" charset="0"/>
                        </a:rPr>
                        <a:t>Between-group difference, % (95% CI)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b="0" dirty="0">
                          <a:latin typeface="Century Gothic" panose="020B0502020202020204" pitchFamily="34" charset="0"/>
                        </a:rPr>
                        <a:t>11.5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900" dirty="0">
                          <a:latin typeface="Century Gothic" panose="020B0502020202020204" pitchFamily="34" charset="0"/>
                        </a:rPr>
                        <a:t>(6.3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900" dirty="0">
                          <a:latin typeface="Century Gothic" panose="020B0502020202020204" pitchFamily="34" charset="0"/>
                        </a:rPr>
                        <a:t>17.5)</a:t>
                      </a:r>
                    </a:p>
                  </a:txBody>
                  <a:tcPr anchor="ctr">
                    <a:solidFill>
                      <a:srgbClr val="00A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b="0" dirty="0">
                          <a:latin typeface="Century Gothic" panose="020B0502020202020204" pitchFamily="34" charset="0"/>
                        </a:rPr>
                        <a:t>9.6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(3.9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15.8)</a:t>
                      </a:r>
                    </a:p>
                  </a:txBody>
                  <a:tcPr anchor="ctr">
                    <a:solidFill>
                      <a:srgbClr val="3774B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—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075263"/>
                  </a:ext>
                </a:extLst>
              </a:tr>
              <a:tr h="2939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Century Gothic" panose="020B0502020202020204" pitchFamily="34" charset="0"/>
                        </a:rPr>
                        <a:t>GMT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14.2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900" dirty="0">
                          <a:latin typeface="Century Gothic" panose="020B0502020202020204" pitchFamily="34" charset="0"/>
                        </a:rPr>
                        <a:t>(12.6–15.9)</a:t>
                      </a:r>
                    </a:p>
                  </a:txBody>
                  <a:tcPr anchor="ctr">
                    <a:solidFill>
                      <a:srgbClr val="00A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16.7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900" dirty="0">
                          <a:latin typeface="Century Gothic" panose="020B0502020202020204" pitchFamily="34" charset="0"/>
                        </a:rPr>
                        <a:t>(14.9–18.6)</a:t>
                      </a:r>
                    </a:p>
                  </a:txBody>
                  <a:tcPr anchor="ctr">
                    <a:solidFill>
                      <a:srgbClr val="3774B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9.4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900" dirty="0">
                          <a:latin typeface="Century Gothic" panose="020B0502020202020204" pitchFamily="34" charset="0"/>
                        </a:rPr>
                        <a:t>(8.4–10.4)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796219"/>
                  </a:ext>
                </a:extLst>
              </a:tr>
              <a:tr h="2939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Century Gothic" panose="020B0502020202020204" pitchFamily="34" charset="0"/>
                        </a:rPr>
                        <a:t>GMT ratio (95% CI)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1.5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900" dirty="0">
                          <a:latin typeface="Century Gothic" panose="020B0502020202020204" pitchFamily="34" charset="0"/>
                        </a:rPr>
                        <a:t>(1.3–1.8)</a:t>
                      </a:r>
                    </a:p>
                  </a:txBody>
                  <a:tcPr anchor="ctr">
                    <a:solidFill>
                      <a:srgbClr val="00A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1.8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br>
                        <a:rPr lang="en-US" sz="1000" dirty="0">
                          <a:latin typeface="Century Gothic" panose="020B0502020202020204" pitchFamily="34" charset="0"/>
                        </a:rPr>
                      </a:br>
                      <a:r>
                        <a:rPr lang="en-US" sz="900" dirty="0">
                          <a:latin typeface="Century Gothic" panose="020B0502020202020204" pitchFamily="34" charset="0"/>
                        </a:rPr>
                        <a:t>(1.5 –2.1)</a:t>
                      </a:r>
                    </a:p>
                  </a:txBody>
                  <a:tcPr anchor="ctr">
                    <a:solidFill>
                      <a:srgbClr val="3774B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ts val="11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—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135333"/>
                  </a:ext>
                </a:extLst>
              </a:tr>
            </a:tbl>
          </a:graphicData>
        </a:graphic>
      </p:graphicFrame>
      <p:sp>
        <p:nvSpPr>
          <p:cNvPr id="99" name="TextBox 98">
            <a:extLst>
              <a:ext uri="{FF2B5EF4-FFF2-40B4-BE49-F238E27FC236}">
                <a16:creationId xmlns:a16="http://schemas.microsoft.com/office/drawing/2014/main" id="{BD3260FC-2AEF-4E44-A1AB-E0E13E026D8B}"/>
              </a:ext>
            </a:extLst>
          </p:cNvPr>
          <p:cNvSpPr txBox="1"/>
          <p:nvPr/>
        </p:nvSpPr>
        <p:spPr>
          <a:xfrm>
            <a:off x="259623" y="9183767"/>
            <a:ext cx="4389966" cy="6104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dk1"/>
                </a:solidFill>
                <a:latin typeface="Century Gothic" panose="020B0502020202020204" pitchFamily="34" charset="0"/>
              </a:rPr>
              <a:t>Abbreviations: </a:t>
            </a:r>
            <a:r>
              <a:rPr lang="en-US" sz="800" dirty="0">
                <a:solidFill>
                  <a:schemeClr val="dk1"/>
                </a:solidFill>
                <a:latin typeface="Century Gothic" panose="020B0502020202020204" pitchFamily="34" charset="0"/>
              </a:rPr>
              <a:t>CI: confidence interval; </a:t>
            </a:r>
            <a:r>
              <a:rPr lang="en-US" sz="800" dirty="0" err="1">
                <a:solidFill>
                  <a:schemeClr val="dk1"/>
                </a:solidFill>
                <a:latin typeface="Century Gothic" panose="020B0502020202020204" pitchFamily="34" charset="0"/>
              </a:rPr>
              <a:t>gpELISA</a:t>
            </a:r>
            <a:r>
              <a:rPr lang="en-US" sz="800" dirty="0">
                <a:solidFill>
                  <a:schemeClr val="dk1"/>
                </a:solidFill>
                <a:latin typeface="Century Gothic" panose="020B0502020202020204" pitchFamily="34" charset="0"/>
              </a:rPr>
              <a:t>: glycoprotein enzyme-linked immunosorbent assay; GMT: geometric mean titer; SCR: seroconversion rate.</a:t>
            </a:r>
          </a:p>
          <a:p>
            <a:pPr>
              <a:spcBef>
                <a:spcPts val="200"/>
              </a:spcBef>
            </a:pPr>
            <a:r>
              <a:rPr lang="en-US" sz="800" dirty="0">
                <a:latin typeface="Century Gothic" panose="020B0502020202020204" pitchFamily="34" charset="0"/>
              </a:rPr>
              <a:t>VARILRIX</a:t>
            </a:r>
            <a:r>
              <a:rPr lang="en-US" sz="800" baseline="30000" dirty="0">
                <a:latin typeface="Century Gothic" panose="020B0502020202020204" pitchFamily="34" charset="0"/>
              </a:rPr>
              <a:t>TM </a:t>
            </a:r>
            <a:r>
              <a:rPr lang="en-US" sz="800" dirty="0">
                <a:latin typeface="Century Gothic" panose="020B0502020202020204" pitchFamily="34" charset="0"/>
              </a:rPr>
              <a:t>is a registered trademark of the GlaxoSmithKline Group of Companies.</a:t>
            </a:r>
            <a:endParaRPr lang="en-US" sz="800" baseline="30000" dirty="0">
              <a:latin typeface="Century Gothic" panose="020B0502020202020204" pitchFamily="34" charset="0"/>
            </a:endParaRPr>
          </a:p>
          <a:p>
            <a:r>
              <a:rPr lang="en-US" sz="800" dirty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endParaRPr lang="en-US" sz="800" dirty="0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75DF6E90-68DB-1144-BE1F-DE252CB87A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11" t="18726" b="23415"/>
          <a:stretch/>
        </p:blipFill>
        <p:spPr>
          <a:xfrm>
            <a:off x="177307" y="9712554"/>
            <a:ext cx="748176" cy="232396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2DBC27F-69B0-224F-9D43-6CE65EF650BE}"/>
              </a:ext>
            </a:extLst>
          </p:cNvPr>
          <p:cNvCxnSpPr>
            <a:cxnSpLocks/>
          </p:cNvCxnSpPr>
          <p:nvPr/>
        </p:nvCxnSpPr>
        <p:spPr>
          <a:xfrm>
            <a:off x="4526018" y="6941091"/>
            <a:ext cx="0" cy="2509731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99D0B4B-5FE7-48A7-BE7D-E2C08756332A}"/>
              </a:ext>
            </a:extLst>
          </p:cNvPr>
          <p:cNvSpPr/>
          <p:nvPr/>
        </p:nvSpPr>
        <p:spPr>
          <a:xfrm>
            <a:off x="2634567" y="1214706"/>
            <a:ext cx="516754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Proportion of Patients With a Prevaccination Varicella Antibody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Titer of &lt;1.25 gpELISA Units With Varicella Antibody Responses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6-Weeks Postvaccination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B0F0FA-9249-4CE7-877C-64F3DA94A8FA}"/>
              </a:ext>
            </a:extLst>
          </p:cNvPr>
          <p:cNvSpPr/>
          <p:nvPr/>
        </p:nvSpPr>
        <p:spPr>
          <a:xfrm>
            <a:off x="2634567" y="4173702"/>
            <a:ext cx="4778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latin typeface="Century Gothic" panose="020B0502020202020204" pitchFamily="34" charset="0"/>
              </a:rPr>
              <a:t>Note: </a:t>
            </a:r>
            <a:r>
              <a:rPr lang="en-US" sz="800" dirty="0">
                <a:latin typeface="Century Gothic" panose="020B0502020202020204" pitchFamily="34" charset="0"/>
              </a:rPr>
              <a:t>Percentage ≥5 gpELISA units and GMT and their difference/ratio were calculated using a statistical analysis model that adjusted for study centers.</a:t>
            </a:r>
          </a:p>
        </p:txBody>
      </p:sp>
      <p:sp>
        <p:nvSpPr>
          <p:cNvPr id="61" name="Rounded Rectangle 105">
            <a:extLst>
              <a:ext uri="{FF2B5EF4-FFF2-40B4-BE49-F238E27FC236}">
                <a16:creationId xmlns:a16="http://schemas.microsoft.com/office/drawing/2014/main" id="{7DA26794-FB8C-483B-A73F-9A160E49610D}"/>
              </a:ext>
            </a:extLst>
          </p:cNvPr>
          <p:cNvSpPr/>
          <p:nvPr/>
        </p:nvSpPr>
        <p:spPr>
          <a:xfrm>
            <a:off x="170476" y="1120712"/>
            <a:ext cx="2159523" cy="1454892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Study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4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Results</a:t>
            </a:r>
          </a:p>
          <a:p>
            <a:endParaRPr lang="en-US" sz="2000" dirty="0">
              <a:solidFill>
                <a:srgbClr val="00529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04D485C3-FB4D-4C1A-8FCA-86054B4176B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3401" y="1356801"/>
            <a:ext cx="1109472" cy="1536192"/>
          </a:xfrm>
          <a:prstGeom prst="rect">
            <a:avLst/>
          </a:prstGeom>
        </p:spPr>
      </p:pic>
      <p:sp>
        <p:nvSpPr>
          <p:cNvPr id="63" name="Rounded Rectangle 105">
            <a:extLst>
              <a:ext uri="{FF2B5EF4-FFF2-40B4-BE49-F238E27FC236}">
                <a16:creationId xmlns:a16="http://schemas.microsoft.com/office/drawing/2014/main" id="{DB7595B5-A04B-4023-A145-114F25EEAF9B}"/>
              </a:ext>
            </a:extLst>
          </p:cNvPr>
          <p:cNvSpPr/>
          <p:nvPr/>
        </p:nvSpPr>
        <p:spPr>
          <a:xfrm>
            <a:off x="1200079" y="1741280"/>
            <a:ext cx="2333232" cy="448188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Primary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br>
              <a:rPr lang="en-US" sz="16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Endpoint</a:t>
            </a:r>
          </a:p>
          <a:p>
            <a:endParaRPr lang="en-US" sz="2000" dirty="0">
              <a:solidFill>
                <a:srgbClr val="00529E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ounded Rectangle 19">
            <a:extLst>
              <a:ext uri="{FF2B5EF4-FFF2-40B4-BE49-F238E27FC236}">
                <a16:creationId xmlns:a16="http://schemas.microsoft.com/office/drawing/2014/main" id="{0DE42D55-5F44-43ED-A0B4-E4F6511619DD}"/>
              </a:ext>
            </a:extLst>
          </p:cNvPr>
          <p:cNvSpPr/>
          <p:nvPr/>
        </p:nvSpPr>
        <p:spPr>
          <a:xfrm>
            <a:off x="1200079" y="4850085"/>
            <a:ext cx="1496102" cy="725649"/>
          </a:xfrm>
          <a:prstGeom prst="roundRect">
            <a:avLst>
              <a:gd name="adj" fmla="val 56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Secondary</a:t>
            </a:r>
            <a:r>
              <a:rPr lang="en-US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b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Endpoint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A1789BCD-A6EB-4582-A192-DE80623BBEE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31452" y="4404341"/>
            <a:ext cx="1125474" cy="157353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D7A2BD13-090F-4E92-B715-355F3B704A19}"/>
              </a:ext>
            </a:extLst>
          </p:cNvPr>
          <p:cNvSpPr/>
          <p:nvPr/>
        </p:nvSpPr>
        <p:spPr>
          <a:xfrm>
            <a:off x="2634567" y="3883683"/>
            <a:ext cx="48454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800" dirty="0">
                <a:latin typeface="Century Gothic" panose="020B0502020202020204" pitchFamily="34" charset="0"/>
              </a:rPr>
              <a:t>Adapted from: “A Comparison of Safety, Tolerability and Immunogenicity of Oka/Merck Varicella Vaccine and VARILRIX</a:t>
            </a:r>
            <a:r>
              <a:rPr lang="en-US" sz="800" baseline="30000" dirty="0">
                <a:latin typeface="Century Gothic" panose="020B0502020202020204" pitchFamily="34" charset="0"/>
              </a:rPr>
              <a:t>TM</a:t>
            </a:r>
            <a:r>
              <a:rPr lang="en-US" sz="800" dirty="0">
                <a:latin typeface="Century Gothic" panose="020B0502020202020204" pitchFamily="34" charset="0"/>
              </a:rPr>
              <a:t> in Healthy Children.” 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AE72A27-C265-4DA5-A6A8-9785C2AEAE68}"/>
              </a:ext>
            </a:extLst>
          </p:cNvPr>
          <p:cNvSpPr/>
          <p:nvPr/>
        </p:nvSpPr>
        <p:spPr>
          <a:xfrm>
            <a:off x="238374" y="6829402"/>
            <a:ext cx="387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Safety Results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05D4CF5-E1A5-411E-A33A-A780DA46A038}"/>
              </a:ext>
            </a:extLst>
          </p:cNvPr>
          <p:cNvSpPr/>
          <p:nvPr/>
        </p:nvSpPr>
        <p:spPr>
          <a:xfrm>
            <a:off x="270626" y="7009613"/>
            <a:ext cx="4334912" cy="64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br>
              <a:rPr lang="en-US" sz="1150" b="1" dirty="0">
                <a:solidFill>
                  <a:srgbClr val="00A060"/>
                </a:solidFill>
                <a:latin typeface="Century Gothic" panose="020B0502020202020204" pitchFamily="34" charset="0"/>
              </a:rPr>
            </a:br>
            <a:endParaRPr lang="en-US" sz="1150" b="1" dirty="0">
              <a:solidFill>
                <a:srgbClr val="00A060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200"/>
              </a:spcBef>
            </a:pPr>
            <a:endParaRPr lang="en-US" sz="1150" b="1" i="1" dirty="0">
              <a:solidFill>
                <a:srgbClr val="00A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0ED054C-36DB-4F55-A624-3106FA4F030A}"/>
              </a:ext>
            </a:extLst>
          </p:cNvPr>
          <p:cNvSpPr txBox="1"/>
          <p:nvPr/>
        </p:nvSpPr>
        <p:spPr>
          <a:xfrm>
            <a:off x="215963" y="2637932"/>
            <a:ext cx="2418604" cy="177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900" dirty="0">
                <a:latin typeface="Century Gothic" panose="020B0502020202020204" pitchFamily="34" charset="0"/>
              </a:rPr>
              <a:t>The study by Lau et al was designed to establish the noninferiority of Oka/Merck compared with VARILRIX™. Group A (or B) immune response rate was shown as clearly noninferior to that of Group C. The lower bound of the 95% CI for the weighted difference was entirely above zero; thus, results show superior immune response rates to both dose levels of the Oka/Merck varicella vaccine compared with VARILRIX</a:t>
            </a:r>
            <a:r>
              <a:rPr lang="en-US" sz="900" baseline="30000" dirty="0">
                <a:latin typeface="Century Gothic" panose="020B0502020202020204" pitchFamily="34" charset="0"/>
              </a:rPr>
              <a:t>TM.</a:t>
            </a:r>
            <a:r>
              <a:rPr lang="en-US" sz="9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8AF6903-2B0C-472F-86F6-48AF3930F9EC}"/>
              </a:ext>
            </a:extLst>
          </p:cNvPr>
          <p:cNvSpPr txBox="1"/>
          <p:nvPr/>
        </p:nvSpPr>
        <p:spPr>
          <a:xfrm>
            <a:off x="2853955" y="6039814"/>
            <a:ext cx="4521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 all 3 treatment groups, the immune responses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observed for measles, mumps, and rubella were consistent </a:t>
            </a: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with those reported in previous studies.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4C868E0-70F2-4059-8AF1-B8D970438A90}"/>
              </a:ext>
            </a:extLst>
          </p:cNvPr>
          <p:cNvSpPr/>
          <p:nvPr/>
        </p:nvSpPr>
        <p:spPr>
          <a:xfrm>
            <a:off x="804041" y="9711362"/>
            <a:ext cx="5576459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solidFill>
                  <a:srgbClr val="231F20"/>
                </a:solidFill>
                <a:latin typeface="Century Gothic" charset="0"/>
                <a:ea typeface="Century Gothic" charset="0"/>
                <a:cs typeface="Century Gothic" charset="0"/>
              </a:rPr>
              <a:t>For Training Purposes Only Not for Promotional Use     HQ-VVX-00034  08/2019.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329B1B4-29A2-0841-A194-F069F941B059}"/>
              </a:ext>
            </a:extLst>
          </p:cNvPr>
          <p:cNvCxnSpPr>
            <a:cxnSpLocks/>
          </p:cNvCxnSpPr>
          <p:nvPr/>
        </p:nvCxnSpPr>
        <p:spPr>
          <a:xfrm>
            <a:off x="191179" y="4607540"/>
            <a:ext cx="73152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B0D1223-CBEF-CE46-B643-BCD5CA151C5B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35000"/>
          </a:blip>
          <a:stretch>
            <a:fillRect/>
          </a:stretch>
        </p:blipFill>
        <p:spPr>
          <a:xfrm>
            <a:off x="4355897" y="6754864"/>
            <a:ext cx="3820881" cy="2928301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67381178-4A78-4134-9A64-7AF93FE246C2}"/>
              </a:ext>
            </a:extLst>
          </p:cNvPr>
          <p:cNvSpPr txBox="1"/>
          <p:nvPr/>
        </p:nvSpPr>
        <p:spPr>
          <a:xfrm>
            <a:off x="4773158" y="7459042"/>
            <a:ext cx="2896156" cy="167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Study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2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Conclusions</a:t>
            </a:r>
          </a:p>
          <a:p>
            <a:pPr>
              <a:lnSpc>
                <a:spcPts val="142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This study established the noninferiority of Oka/Merck to VARILRIX™. In this study, vaccination with Oka/Merck resulted in significantly higher varicella antibody titers compared with VARILRIX</a:t>
            </a:r>
            <a:r>
              <a:rPr lang="en-US" sz="11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TM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The tolerability of the two vaccines was similar.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03F874-DA09-F94A-9699-A8B87B0ED982}"/>
              </a:ext>
            </a:extLst>
          </p:cNvPr>
          <p:cNvSpPr txBox="1"/>
          <p:nvPr/>
        </p:nvSpPr>
        <p:spPr>
          <a:xfrm>
            <a:off x="252118" y="7142268"/>
            <a:ext cx="39633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" b="1" dirty="0">
                <a:solidFill>
                  <a:srgbClr val="00A060"/>
                </a:solidFill>
                <a:latin typeface="Century Gothic" panose="020B0502020202020204" pitchFamily="34" charset="0"/>
              </a:rPr>
              <a:t>No vaccine-related serious adverse </a:t>
            </a:r>
            <a:br>
              <a:rPr lang="en-US" sz="1150" b="1" dirty="0">
                <a:solidFill>
                  <a:srgbClr val="00A060"/>
                </a:solidFill>
                <a:latin typeface="Century Gothic" panose="020B0502020202020204" pitchFamily="34" charset="0"/>
              </a:rPr>
            </a:br>
            <a:r>
              <a:rPr lang="en-US" sz="1150" b="1" dirty="0">
                <a:solidFill>
                  <a:srgbClr val="00A060"/>
                </a:solidFill>
                <a:latin typeface="Century Gothic" panose="020B0502020202020204" pitchFamily="34" charset="0"/>
              </a:rPr>
              <a:t>experiences were reported in any patient </a:t>
            </a:r>
            <a:endParaRPr lang="en-US" sz="1150" dirty="0"/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1B9F8996-C9F6-4D92-9CD3-4EB42BC20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713292"/>
              </p:ext>
            </p:extLst>
          </p:nvPr>
        </p:nvGraphicFramePr>
        <p:xfrm>
          <a:off x="325808" y="7581329"/>
          <a:ext cx="3889620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104">
                  <a:extLst>
                    <a:ext uri="{9D8B030D-6E8A-4147-A177-3AD203B41FA5}">
                      <a16:colId xmlns:a16="http://schemas.microsoft.com/office/drawing/2014/main" val="1719103940"/>
                    </a:ext>
                  </a:extLst>
                </a:gridCol>
                <a:gridCol w="799042">
                  <a:extLst>
                    <a:ext uri="{9D8B030D-6E8A-4147-A177-3AD203B41FA5}">
                      <a16:colId xmlns:a16="http://schemas.microsoft.com/office/drawing/2014/main" val="90563725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11759643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val="2991159977"/>
                    </a:ext>
                  </a:extLst>
                </a:gridCol>
              </a:tblGrid>
              <a:tr h="36990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Vaccine-related systemic events*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Group A</a:t>
                      </a:r>
                      <a:b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 = 204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00A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Group B</a:t>
                      </a:r>
                      <a:b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 = 203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3774B7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Group C</a:t>
                      </a:r>
                      <a:b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 = 200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83403"/>
                  </a:ext>
                </a:extLst>
              </a:tr>
              <a:tr h="222220">
                <a:tc>
                  <a:txBody>
                    <a:bodyPr/>
                    <a:lstStyle/>
                    <a:p>
                      <a:pPr lvl="0"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Any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23.6%</a:t>
                      </a:r>
                    </a:p>
                  </a:txBody>
                  <a:tcPr>
                    <a:solidFill>
                      <a:srgbClr val="00A06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24.5%</a:t>
                      </a:r>
                    </a:p>
                  </a:txBody>
                  <a:tcPr>
                    <a:solidFill>
                      <a:srgbClr val="3774B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19.0%</a:t>
                      </a:r>
                    </a:p>
                  </a:txBody>
                  <a:tcPr>
                    <a:solidFill>
                      <a:schemeClr val="accent4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401766"/>
                  </a:ext>
                </a:extLst>
              </a:tr>
              <a:tr h="125908">
                <a:tc>
                  <a:txBody>
                    <a:bodyPr/>
                    <a:lstStyle/>
                    <a:p>
                      <a:pPr lvl="0" algn="ctr"/>
                      <a:r>
                        <a:rPr lang="pt-BR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Fever</a:t>
                      </a:r>
                      <a:r>
                        <a:rPr lang="pt-BR" sz="9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‡</a:t>
                      </a:r>
                      <a:endParaRPr lang="en-US" sz="900" b="0" baseline="30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25.5%</a:t>
                      </a:r>
                    </a:p>
                  </a:txBody>
                  <a:tcPr>
                    <a:solidFill>
                      <a:srgbClr val="00A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19.5%</a:t>
                      </a:r>
                    </a:p>
                  </a:txBody>
                  <a:tcPr>
                    <a:solidFill>
                      <a:srgbClr val="3774B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19.1%</a:t>
                      </a:r>
                    </a:p>
                  </a:txBody>
                  <a:tcPr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075263"/>
                  </a:ext>
                </a:extLst>
              </a:tr>
              <a:tr h="344096">
                <a:tc>
                  <a:txBody>
                    <a:bodyPr/>
                    <a:lstStyle/>
                    <a:p>
                      <a:pPr lvl="0" algn="ct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Varicella vaccine Injection site reactions</a:t>
                      </a:r>
                      <a:r>
                        <a:rPr lang="en-US" sz="9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†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17.6%</a:t>
                      </a:r>
                    </a:p>
                  </a:txBody>
                  <a:tcPr>
                    <a:solidFill>
                      <a:srgbClr val="00A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21.7%</a:t>
                      </a:r>
                    </a:p>
                  </a:txBody>
                  <a:tcPr>
                    <a:solidFill>
                      <a:srgbClr val="3774B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19.5%</a:t>
                      </a:r>
                    </a:p>
                  </a:txBody>
                  <a:tcPr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796219"/>
                  </a:ext>
                </a:extLst>
              </a:tr>
            </a:tbl>
          </a:graphicData>
        </a:graphic>
      </p:graphicFrame>
      <p:sp>
        <p:nvSpPr>
          <p:cNvPr id="85" name="TextBox 84">
            <a:extLst>
              <a:ext uri="{FF2B5EF4-FFF2-40B4-BE49-F238E27FC236}">
                <a16:creationId xmlns:a16="http://schemas.microsoft.com/office/drawing/2014/main" id="{4695644A-B5D9-4E4E-9CE7-0F1627DB0186}"/>
              </a:ext>
            </a:extLst>
          </p:cNvPr>
          <p:cNvSpPr txBox="1"/>
          <p:nvPr/>
        </p:nvSpPr>
        <p:spPr>
          <a:xfrm>
            <a:off x="259623" y="8820787"/>
            <a:ext cx="43899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dk1"/>
                </a:solidFill>
                <a:latin typeface="Century Gothic" panose="020B0502020202020204" pitchFamily="34" charset="0"/>
              </a:rPr>
              <a:t>* Differences were not statistically significant. </a:t>
            </a:r>
          </a:p>
          <a:p>
            <a:r>
              <a:rPr lang="en-US" sz="800" baseline="30000" dirty="0">
                <a:solidFill>
                  <a:schemeClr val="dk1"/>
                </a:solidFill>
                <a:latin typeface="Century Gothic" panose="020B0502020202020204" pitchFamily="34" charset="0"/>
              </a:rPr>
              <a:t>† </a:t>
            </a:r>
            <a:r>
              <a:rPr lang="en-US" sz="800" dirty="0">
                <a:solidFill>
                  <a:schemeClr val="dk1"/>
                </a:solidFill>
                <a:latin typeface="Century Gothic" panose="020B0502020202020204" pitchFamily="34" charset="0"/>
              </a:rPr>
              <a:t>Most common: pain/tenderness/soreness; erythema.</a:t>
            </a:r>
          </a:p>
          <a:p>
            <a:r>
              <a:rPr lang="en-US" sz="800" baseline="30000" dirty="0">
                <a:solidFill>
                  <a:schemeClr val="dk1"/>
                </a:solidFill>
                <a:latin typeface="Century Gothic" panose="020B0502020202020204" pitchFamily="34" charset="0"/>
              </a:rPr>
              <a:t>‡ </a:t>
            </a:r>
            <a:r>
              <a:rPr lang="en-US" sz="800" dirty="0">
                <a:solidFill>
                  <a:schemeClr val="dk1"/>
                </a:solidFill>
                <a:latin typeface="Century Gothic" panose="020B0502020202020204" pitchFamily="34" charset="0"/>
              </a:rPr>
              <a:t>Fever ±102°F or “abnormal temperature” were reported.</a:t>
            </a:r>
            <a:endParaRPr lang="en-US" sz="800" baseline="300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05BA42B-A5AE-7E47-899E-C8BCA5DAA728}"/>
              </a:ext>
            </a:extLst>
          </p:cNvPr>
          <p:cNvSpPr/>
          <p:nvPr/>
        </p:nvSpPr>
        <p:spPr>
          <a:xfrm rot="16200000">
            <a:off x="859371" y="5080087"/>
            <a:ext cx="1076134" cy="2422496"/>
          </a:xfrm>
          <a:prstGeom prst="rect">
            <a:avLst/>
          </a:prstGeom>
          <a:gradFill flip="none" rotWithShape="1">
            <a:gsLst>
              <a:gs pos="0">
                <a:srgbClr val="00A060">
                  <a:alpha val="40000"/>
                </a:srgbClr>
              </a:gs>
              <a:gs pos="75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3770391-16DA-4F03-B1B7-BC815FCD89A7}"/>
              </a:ext>
            </a:extLst>
          </p:cNvPr>
          <p:cNvSpPr/>
          <p:nvPr/>
        </p:nvSpPr>
        <p:spPr>
          <a:xfrm>
            <a:off x="198263" y="5775904"/>
            <a:ext cx="2422496" cy="69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en-US" sz="900" dirty="0">
                <a:latin typeface="Century Gothic" panose="020B0502020202020204" pitchFamily="34" charset="0"/>
              </a:rPr>
              <a:t>Seroconversion rates for measles, mumps, and rubella 6 weeks postvaccination among patients who were seronegative prevaccination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41C9A53-126F-AE4C-90AD-EEDB5BFA951A}"/>
              </a:ext>
            </a:extLst>
          </p:cNvPr>
          <p:cNvSpPr txBox="1"/>
          <p:nvPr/>
        </p:nvSpPr>
        <p:spPr>
          <a:xfrm>
            <a:off x="85067" y="127759"/>
            <a:ext cx="7540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</a:rPr>
              <a:t>A Comparison of Safety, Tolerability and Immunogenicity of Oka/Merck Varicella Vaccine and VARILRIX</a:t>
            </a:r>
            <a:r>
              <a:rPr lang="en-US" b="1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TM</a:t>
            </a:r>
            <a:r>
              <a:rPr lang="en-US" b="1" dirty="0">
                <a:solidFill>
                  <a:srgbClr val="00A060"/>
                </a:solidFill>
                <a:latin typeface="Century Gothic" panose="020B0502020202020204" pitchFamily="34" charset="0"/>
              </a:rPr>
              <a:t> in Healthy Children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FB07E98-9ED4-1C4F-927B-1BAE82E883C4}"/>
              </a:ext>
            </a:extLst>
          </p:cNvPr>
          <p:cNvSpPr txBox="1"/>
          <p:nvPr/>
        </p:nvSpPr>
        <p:spPr>
          <a:xfrm>
            <a:off x="197482" y="757299"/>
            <a:ext cx="5889127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Lau Y-L, Vessey SJ, Chan ISF, et al.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Vaccine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 2002;(20): 2942-2949.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DD6532-24E8-8F48-9086-E5899D847664}"/>
              </a:ext>
            </a:extLst>
          </p:cNvPr>
          <p:cNvSpPr/>
          <p:nvPr/>
        </p:nvSpPr>
        <p:spPr>
          <a:xfrm>
            <a:off x="2836694" y="4753454"/>
            <a:ext cx="1238327" cy="1238327"/>
          </a:xfrm>
          <a:prstGeom prst="ellipse">
            <a:avLst/>
          </a:prstGeom>
          <a:solidFill>
            <a:schemeClr val="bg1"/>
          </a:solidFill>
          <a:ln w="82550">
            <a:solidFill>
              <a:srgbClr val="00A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6B16EFD-5304-5943-AC11-33290257AE66}"/>
              </a:ext>
            </a:extLst>
          </p:cNvPr>
          <p:cNvSpPr/>
          <p:nvPr/>
        </p:nvSpPr>
        <p:spPr>
          <a:xfrm>
            <a:off x="4486930" y="4753454"/>
            <a:ext cx="1238327" cy="1238327"/>
          </a:xfrm>
          <a:prstGeom prst="ellipse">
            <a:avLst/>
          </a:prstGeom>
          <a:solidFill>
            <a:schemeClr val="bg1"/>
          </a:solidFill>
          <a:ln w="82550">
            <a:solidFill>
              <a:srgbClr val="00A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1F35F90-9497-3741-8F69-EF725021156B}"/>
              </a:ext>
            </a:extLst>
          </p:cNvPr>
          <p:cNvSpPr/>
          <p:nvPr/>
        </p:nvSpPr>
        <p:spPr>
          <a:xfrm>
            <a:off x="6137167" y="4753454"/>
            <a:ext cx="1238327" cy="1238327"/>
          </a:xfrm>
          <a:prstGeom prst="ellipse">
            <a:avLst/>
          </a:prstGeom>
          <a:solidFill>
            <a:schemeClr val="bg1"/>
          </a:solidFill>
          <a:ln w="82550">
            <a:solidFill>
              <a:srgbClr val="00A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5A0A69-CCB3-43D9-94F1-D264DB39995C}"/>
              </a:ext>
            </a:extLst>
          </p:cNvPr>
          <p:cNvSpPr txBox="1"/>
          <p:nvPr/>
        </p:nvSpPr>
        <p:spPr>
          <a:xfrm>
            <a:off x="2832724" y="4944060"/>
            <a:ext cx="1281014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A060"/>
                </a:solidFill>
                <a:latin typeface="Century Gothic" panose="020B0502020202020204" pitchFamily="34" charset="0"/>
              </a:rPr>
              <a:t>Measles</a:t>
            </a:r>
          </a:p>
          <a:p>
            <a:pPr algn="ctr">
              <a:lnSpc>
                <a:spcPts val="1940"/>
              </a:lnSpc>
              <a:spcBef>
                <a:spcPts val="300"/>
              </a:spcBef>
            </a:pPr>
            <a:r>
              <a:rPr lang="en-US" sz="20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99.1</a:t>
            </a:r>
            <a:r>
              <a:rPr lang="en-US" sz="1600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%</a:t>
            </a:r>
            <a:r>
              <a:rPr lang="en-US" sz="17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 </a:t>
            </a:r>
            <a:br>
              <a:rPr lang="en-US" sz="1700" b="1" dirty="0">
                <a:solidFill>
                  <a:srgbClr val="00A060"/>
                </a:solidFill>
                <a:latin typeface="Century Gothic" panose="020B0502020202020204" pitchFamily="34" charset="0"/>
              </a:rPr>
            </a:br>
            <a:r>
              <a:rPr lang="en-US" sz="1400" dirty="0">
                <a:solidFill>
                  <a:srgbClr val="00A060"/>
                </a:solidFill>
                <a:latin typeface="Century Gothic" panose="020B0502020202020204" pitchFamily="34" charset="0"/>
              </a:rPr>
              <a:t>to</a:t>
            </a:r>
            <a:r>
              <a:rPr lang="en-US" sz="1700" b="1" spc="-300" dirty="0">
                <a:solidFill>
                  <a:srgbClr val="00A060"/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100</a:t>
            </a:r>
            <a:r>
              <a:rPr lang="en-US" sz="1600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 %</a:t>
            </a:r>
            <a:endParaRPr lang="en-US" sz="1700" b="1" dirty="0">
              <a:solidFill>
                <a:srgbClr val="00A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5F3DEC6-16AA-4A96-8C09-4D5A4C38F368}"/>
              </a:ext>
            </a:extLst>
          </p:cNvPr>
          <p:cNvSpPr txBox="1"/>
          <p:nvPr/>
        </p:nvSpPr>
        <p:spPr>
          <a:xfrm>
            <a:off x="6033351" y="4944060"/>
            <a:ext cx="1467993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A060"/>
                </a:solidFill>
                <a:latin typeface="Century Gothic" panose="020B0502020202020204" pitchFamily="34" charset="0"/>
              </a:rPr>
              <a:t>Rubella</a:t>
            </a:r>
          </a:p>
          <a:p>
            <a:pPr algn="ctr">
              <a:lnSpc>
                <a:spcPts val="1940"/>
              </a:lnSpc>
              <a:spcBef>
                <a:spcPts val="300"/>
              </a:spcBef>
            </a:pPr>
            <a:r>
              <a:rPr lang="en-US" sz="20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99.5</a:t>
            </a:r>
            <a:r>
              <a:rPr lang="en-US" sz="1600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 %</a:t>
            </a:r>
            <a:r>
              <a:rPr lang="en-US" sz="17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 </a:t>
            </a:r>
            <a:br>
              <a:rPr lang="en-US" sz="1700" b="1" dirty="0">
                <a:solidFill>
                  <a:srgbClr val="00A060"/>
                </a:solidFill>
                <a:latin typeface="Century Gothic" panose="020B0502020202020204" pitchFamily="34" charset="0"/>
              </a:rPr>
            </a:br>
            <a:r>
              <a:rPr lang="en-US" sz="1400" dirty="0">
                <a:solidFill>
                  <a:srgbClr val="00A060"/>
                </a:solidFill>
                <a:latin typeface="Century Gothic" panose="020B0502020202020204" pitchFamily="34" charset="0"/>
              </a:rPr>
              <a:t>to</a:t>
            </a:r>
            <a:r>
              <a:rPr lang="en-US" sz="1700" b="1" spc="-300" dirty="0">
                <a:solidFill>
                  <a:srgbClr val="00A060"/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100</a:t>
            </a:r>
            <a:r>
              <a:rPr lang="en-US" sz="1600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 %</a:t>
            </a:r>
            <a:endParaRPr lang="en-US" sz="1700" b="1" dirty="0">
              <a:solidFill>
                <a:srgbClr val="00A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9A022BB-9C55-4BF4-9F6E-E060FB4274D2}"/>
              </a:ext>
            </a:extLst>
          </p:cNvPr>
          <p:cNvSpPr txBox="1"/>
          <p:nvPr/>
        </p:nvSpPr>
        <p:spPr>
          <a:xfrm>
            <a:off x="4486930" y="4944060"/>
            <a:ext cx="1257065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A060"/>
                </a:solidFill>
                <a:latin typeface="Century Gothic" panose="020B0502020202020204" pitchFamily="34" charset="0"/>
              </a:rPr>
              <a:t>Mumps</a:t>
            </a:r>
          </a:p>
          <a:p>
            <a:pPr algn="ctr">
              <a:lnSpc>
                <a:spcPts val="1940"/>
              </a:lnSpc>
              <a:spcBef>
                <a:spcPts val="300"/>
              </a:spcBef>
            </a:pPr>
            <a:r>
              <a:rPr lang="en-US" sz="20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99.4</a:t>
            </a:r>
            <a:r>
              <a:rPr lang="en-US" sz="1600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 %</a:t>
            </a:r>
            <a:r>
              <a:rPr lang="en-US" sz="17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 </a:t>
            </a:r>
            <a:br>
              <a:rPr lang="en-US" sz="1700" b="1" dirty="0">
                <a:solidFill>
                  <a:srgbClr val="00A060"/>
                </a:solidFill>
                <a:latin typeface="Century Gothic" panose="020B0502020202020204" pitchFamily="34" charset="0"/>
              </a:rPr>
            </a:br>
            <a:r>
              <a:rPr lang="en-US" sz="1400" dirty="0">
                <a:solidFill>
                  <a:srgbClr val="00A060"/>
                </a:solidFill>
                <a:latin typeface="Century Gothic" panose="020B0502020202020204" pitchFamily="34" charset="0"/>
              </a:rPr>
              <a:t>to</a:t>
            </a:r>
            <a:r>
              <a:rPr lang="en-US" sz="1700" b="1" spc="-300" dirty="0">
                <a:solidFill>
                  <a:srgbClr val="00A060"/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dirty="0">
                <a:solidFill>
                  <a:srgbClr val="00A060"/>
                </a:solidFill>
                <a:latin typeface="Century Gothic" panose="020B0502020202020204" pitchFamily="34" charset="0"/>
              </a:rPr>
              <a:t>100</a:t>
            </a:r>
            <a:r>
              <a:rPr lang="en-US" sz="1600" baseline="30000" dirty="0">
                <a:solidFill>
                  <a:srgbClr val="00A060"/>
                </a:solidFill>
                <a:latin typeface="Century Gothic" panose="020B0502020202020204" pitchFamily="34" charset="0"/>
              </a:rPr>
              <a:t> %</a:t>
            </a:r>
            <a:endParaRPr lang="en-US" sz="1700" b="1" dirty="0">
              <a:solidFill>
                <a:srgbClr val="00A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797375F-262B-9D44-B8EC-2FF24EF8B05B}"/>
              </a:ext>
            </a:extLst>
          </p:cNvPr>
          <p:cNvCxnSpPr>
            <a:cxnSpLocks/>
          </p:cNvCxnSpPr>
          <p:nvPr/>
        </p:nvCxnSpPr>
        <p:spPr>
          <a:xfrm>
            <a:off x="265454" y="6727555"/>
            <a:ext cx="73152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Refs" hidden="1">
            <a:extLst>
              <a:ext uri="{FF2B5EF4-FFF2-40B4-BE49-F238E27FC236}">
                <a16:creationId xmlns:a16="http://schemas.microsoft.com/office/drawing/2014/main" id="{371C294A-C16A-1E4F-B379-A7844FB96F4B}"/>
              </a:ext>
            </a:extLst>
          </p:cNvPr>
          <p:cNvGrpSpPr/>
          <p:nvPr/>
        </p:nvGrpSpPr>
        <p:grpSpPr>
          <a:xfrm>
            <a:off x="-1293257" y="1542087"/>
            <a:ext cx="9956945" cy="8036828"/>
            <a:chOff x="-1293257" y="1542087"/>
            <a:chExt cx="9956945" cy="8036828"/>
          </a:xfrm>
        </p:grpSpPr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3C6F7A23-E171-42A6-BB19-A81235814EF4}"/>
                </a:ext>
              </a:extLst>
            </p:cNvPr>
            <p:cNvSpPr txBox="1"/>
            <p:nvPr/>
          </p:nvSpPr>
          <p:spPr>
            <a:xfrm>
              <a:off x="4821883" y="7348343"/>
              <a:ext cx="1831410" cy="21544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Study Conclusions: Lau et al: p2948B</a:t>
              </a:r>
              <a:endParaRPr lang="en-US" sz="800" dirty="0">
                <a:solidFill>
                  <a:srgbClr val="FF00FF"/>
                </a:solidFill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CE1A46B-EEA3-4249-814A-7B0961E8DEA2}"/>
                </a:ext>
              </a:extLst>
            </p:cNvPr>
            <p:cNvSpPr txBox="1"/>
            <p:nvPr/>
          </p:nvSpPr>
          <p:spPr>
            <a:xfrm>
              <a:off x="4385979" y="1542087"/>
              <a:ext cx="4277709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Varicella antibodies responses table/note</a:t>
              </a:r>
              <a:r>
                <a:rPr lang="en-US" sz="1000" dirty="0">
                  <a:solidFill>
                    <a:srgbClr val="FF00FF"/>
                  </a:solidFill>
                </a:rPr>
                <a:t>: Lau et al: p2945A] 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0FB6CFF-F571-4B3A-968B-6F8CC881C878}"/>
                </a:ext>
              </a:extLst>
            </p:cNvPr>
            <p:cNvSpPr txBox="1"/>
            <p:nvPr/>
          </p:nvSpPr>
          <p:spPr>
            <a:xfrm>
              <a:off x="-1208149" y="2821321"/>
              <a:ext cx="1388116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i="1" dirty="0">
                  <a:solidFill>
                    <a:srgbClr val="FF00FF"/>
                  </a:solidFill>
                </a:rPr>
                <a:t>The study by Lau et al was designed</a:t>
              </a:r>
              <a:r>
                <a:rPr lang="en-US" sz="1000" dirty="0">
                  <a:solidFill>
                    <a:srgbClr val="FF00FF"/>
                  </a:solidFill>
                </a:rPr>
                <a:t>: Lau et al: p2944E] 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C9EF70B-120B-461C-B795-6DB5DD96814E}"/>
                </a:ext>
              </a:extLst>
            </p:cNvPr>
            <p:cNvSpPr txBox="1"/>
            <p:nvPr/>
          </p:nvSpPr>
          <p:spPr>
            <a:xfrm>
              <a:off x="-1165902" y="3435245"/>
              <a:ext cx="133475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900" i="1" dirty="0">
                  <a:solidFill>
                    <a:srgbClr val="FF00FF"/>
                  </a:solidFill>
                </a:rPr>
                <a:t>Group A (or B)</a:t>
              </a:r>
              <a:r>
                <a:rPr lang="en-US" sz="900" dirty="0">
                  <a:solidFill>
                    <a:srgbClr val="FF00FF"/>
                  </a:solidFill>
                </a:rPr>
                <a:t>: Lau et al: p2945A] 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84F33136-59C1-4C91-A41D-BF5C1C1FDAB5}"/>
                </a:ext>
              </a:extLst>
            </p:cNvPr>
            <p:cNvSpPr txBox="1"/>
            <p:nvPr/>
          </p:nvSpPr>
          <p:spPr>
            <a:xfrm>
              <a:off x="1098331" y="5519845"/>
              <a:ext cx="1630395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Seroconversion rates for measles, </a:t>
              </a:r>
              <a:br>
                <a:rPr lang="en-US" sz="800" i="1" dirty="0">
                  <a:solidFill>
                    <a:srgbClr val="FF00FF"/>
                  </a:solidFill>
                </a:rPr>
              </a:br>
              <a:r>
                <a:rPr lang="en-US" sz="800" i="1" dirty="0">
                  <a:solidFill>
                    <a:srgbClr val="FF00FF"/>
                  </a:solidFill>
                </a:rPr>
                <a:t>mumps and rubella</a:t>
              </a:r>
              <a:r>
                <a:rPr lang="en-US" sz="800" dirty="0">
                  <a:solidFill>
                    <a:srgbClr val="FF00FF"/>
                  </a:solidFill>
                </a:rPr>
                <a:t>: p2948A] 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120AD25C-2149-47F8-86D1-54568C0588CC}"/>
                </a:ext>
              </a:extLst>
            </p:cNvPr>
            <p:cNvSpPr txBox="1"/>
            <p:nvPr/>
          </p:nvSpPr>
          <p:spPr>
            <a:xfrm>
              <a:off x="5428372" y="6527500"/>
              <a:ext cx="2086248" cy="21544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In all 3 treatment groups</a:t>
              </a:r>
              <a:r>
                <a:rPr lang="en-US" sz="800" dirty="0">
                  <a:solidFill>
                    <a:srgbClr val="FF00FF"/>
                  </a:solidFill>
                </a:rPr>
                <a:t>: Lau et al: p2945B] 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EA3E4EF4-DFC6-413D-8AB9-8ECE00C31808}"/>
                </a:ext>
              </a:extLst>
            </p:cNvPr>
            <p:cNvSpPr txBox="1"/>
            <p:nvPr/>
          </p:nvSpPr>
          <p:spPr>
            <a:xfrm>
              <a:off x="-970728" y="7999499"/>
              <a:ext cx="1265258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Vaccine-related systemic:</a:t>
              </a:r>
              <a:r>
                <a:rPr lang="en-US" sz="800" dirty="0">
                  <a:solidFill>
                    <a:srgbClr val="FF00FF"/>
                  </a:solidFill>
                </a:rPr>
                <a:t> Lau et al: p2944D] 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64C8474-9CAE-4233-959C-2A2848F911F6}"/>
                </a:ext>
              </a:extLst>
            </p:cNvPr>
            <p:cNvSpPr txBox="1"/>
            <p:nvPr/>
          </p:nvSpPr>
          <p:spPr>
            <a:xfrm>
              <a:off x="1969412" y="7051035"/>
              <a:ext cx="2267895" cy="21544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No vaccine-related serious: </a:t>
              </a:r>
              <a:r>
                <a:rPr lang="en-US" sz="800" dirty="0">
                  <a:solidFill>
                    <a:srgbClr val="FF00FF"/>
                  </a:solidFill>
                </a:rPr>
                <a:t>Lau et al: p2944D] 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14A6A00D-620F-4019-A96D-90F7C1941EBF}"/>
                </a:ext>
              </a:extLst>
            </p:cNvPr>
            <p:cNvSpPr txBox="1"/>
            <p:nvPr/>
          </p:nvSpPr>
          <p:spPr>
            <a:xfrm>
              <a:off x="-947215" y="8369880"/>
              <a:ext cx="1245432" cy="21544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Fever: </a:t>
              </a:r>
              <a:r>
                <a:rPr lang="en-US" sz="800" dirty="0">
                  <a:solidFill>
                    <a:srgbClr val="FF00FF"/>
                  </a:solidFill>
                </a:rPr>
                <a:t>Lau et al: p2945D] 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75CA97F1-975D-414A-A755-BD2BC23DC728}"/>
                </a:ext>
              </a:extLst>
            </p:cNvPr>
            <p:cNvSpPr txBox="1"/>
            <p:nvPr/>
          </p:nvSpPr>
          <p:spPr>
            <a:xfrm>
              <a:off x="-1154362" y="8609711"/>
              <a:ext cx="1460416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Varicella vaccine injection site:  </a:t>
              </a:r>
              <a:r>
                <a:rPr lang="en-US" sz="800" dirty="0">
                  <a:solidFill>
                    <a:srgbClr val="FF00FF"/>
                  </a:solidFill>
                </a:rPr>
                <a:t>Lau et al: p2945C] 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7EBD302B-7E4D-41F1-B0DC-49CF30064368}"/>
                </a:ext>
              </a:extLst>
            </p:cNvPr>
            <p:cNvSpPr txBox="1"/>
            <p:nvPr/>
          </p:nvSpPr>
          <p:spPr>
            <a:xfrm>
              <a:off x="-1176010" y="8995692"/>
              <a:ext cx="1482064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Differences were not:  </a:t>
              </a:r>
              <a:r>
                <a:rPr lang="en-US" sz="800" dirty="0">
                  <a:solidFill>
                    <a:srgbClr val="FF00FF"/>
                  </a:solidFill>
                </a:rPr>
                <a:t>Lau et al: p2944D,2945C,2945D]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D168BEFA-B72C-4D78-B7C2-616E51DA4B5D}"/>
                </a:ext>
              </a:extLst>
            </p:cNvPr>
            <p:cNvSpPr txBox="1"/>
            <p:nvPr/>
          </p:nvSpPr>
          <p:spPr>
            <a:xfrm>
              <a:off x="-1293257" y="9363471"/>
              <a:ext cx="1599611" cy="21544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i="1" dirty="0">
                  <a:solidFill>
                    <a:srgbClr val="FF00FF"/>
                  </a:solidFill>
                </a:rPr>
                <a:t>Most common: </a:t>
              </a:r>
              <a:r>
                <a:rPr lang="en-US" sz="800" dirty="0">
                  <a:solidFill>
                    <a:srgbClr val="FF00FF"/>
                  </a:solidFill>
                </a:rPr>
                <a:t>Lau et al: p2945C]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686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7723</TotalTime>
  <Words>1036</Words>
  <Application>Microsoft Office PowerPoint</Application>
  <PresentationFormat>Custom</PresentationFormat>
  <Paragraphs>157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Grant</dc:creator>
  <cp:lastModifiedBy>Scott Diodato</cp:lastModifiedBy>
  <cp:revision>432</cp:revision>
  <cp:lastPrinted>2019-05-28T20:10:04Z</cp:lastPrinted>
  <dcterms:created xsi:type="dcterms:W3CDTF">2019-04-23T13:28:18Z</dcterms:created>
  <dcterms:modified xsi:type="dcterms:W3CDTF">2019-09-04T01:28:21Z</dcterms:modified>
</cp:coreProperties>
</file>